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5" d="100"/>
          <a:sy n="75" d="100"/>
        </p:scale>
        <p:origin x="1584" y="36"/>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08/03/2022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08/03/2022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08/03/2022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08/03/2022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209" y="87681"/>
            <a:ext cx="6601216" cy="369332"/>
          </a:xfrm>
          <a:prstGeom prst="rect">
            <a:avLst/>
          </a:prstGeom>
          <a:noFill/>
          <a:ln w="38100">
            <a:solidFill>
              <a:srgbClr val="00B050"/>
            </a:solidFill>
          </a:ln>
        </p:spPr>
        <p:txBody>
          <a:bodyPr wrap="square" rtlCol="0">
            <a:spAutoFit/>
          </a:bodyPr>
          <a:lstStyle/>
          <a:p>
            <a:pPr algn="ctr"/>
            <a:r>
              <a:rPr lang="en-GB" dirty="0"/>
              <a:t>Knowledge Organiser</a:t>
            </a:r>
          </a:p>
        </p:txBody>
      </p:sp>
      <p:graphicFrame>
        <p:nvGraphicFramePr>
          <p:cNvPr id="5" name="Table 4"/>
          <p:cNvGraphicFramePr>
            <a:graphicFrameLocks noGrp="1"/>
          </p:cNvGraphicFramePr>
          <p:nvPr>
            <p:extLst>
              <p:ext uri="{D42A27DB-BD31-4B8C-83A1-F6EECF244321}">
                <p14:modId xmlns:p14="http://schemas.microsoft.com/office/powerpoint/2010/main" val="3950379869"/>
              </p:ext>
            </p:extLst>
          </p:nvPr>
        </p:nvGraphicFramePr>
        <p:xfrm>
          <a:off x="100209" y="576743"/>
          <a:ext cx="6601216" cy="37084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a:t>Science Focus</a:t>
                      </a:r>
                      <a:endParaRPr lang="en-GB" b="1" dirty="0"/>
                    </a:p>
                  </a:txBody>
                  <a:tcPr/>
                </a:tc>
                <a:tc>
                  <a:txBody>
                    <a:bodyPr/>
                    <a:lstStyle/>
                    <a:p>
                      <a:pPr algn="ctr"/>
                      <a:r>
                        <a:rPr lang="en-GB" b="1" dirty="0"/>
                        <a:t>Plants</a:t>
                      </a:r>
                    </a:p>
                  </a:txBody>
                  <a:tcPr>
                    <a:solidFill>
                      <a:srgbClr val="FFFF00"/>
                    </a:solidFill>
                  </a:tcPr>
                </a:tc>
                <a:tc>
                  <a:txBody>
                    <a:bodyPr/>
                    <a:lstStyle/>
                    <a:p>
                      <a:pPr algn="ctr"/>
                      <a:r>
                        <a:rPr lang="en-GB" b="1" dirty="0"/>
                        <a:t>Year</a:t>
                      </a:r>
                      <a:r>
                        <a:rPr lang="en-GB" b="1" baseline="0" dirty="0"/>
                        <a:t> 1</a:t>
                      </a:r>
                      <a:endParaRPr lang="en-GB" b="1" dirty="0"/>
                    </a:p>
                  </a:txBody>
                  <a:tcPr/>
                </a:tc>
                <a:tc>
                  <a:txBody>
                    <a:bodyPr/>
                    <a:lstStyle/>
                    <a:p>
                      <a:pPr algn="ctr"/>
                      <a:r>
                        <a:rPr lang="en-GB" b="1"/>
                        <a:t>Spring 2</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596405617"/>
              </p:ext>
            </p:extLst>
          </p:nvPr>
        </p:nvGraphicFramePr>
        <p:xfrm>
          <a:off x="3382027" y="6055088"/>
          <a:ext cx="3390248" cy="3722730"/>
        </p:xfrm>
        <a:graphic>
          <a:graphicData uri="http://schemas.openxmlformats.org/drawingml/2006/table">
            <a:tbl>
              <a:tblPr firstRow="1" bandRow="1">
                <a:tableStyleId>{5940675A-B579-460E-94D1-54222C63F5DA}</a:tableStyleId>
              </a:tblPr>
              <a:tblGrid>
                <a:gridCol w="3390248">
                  <a:extLst>
                    <a:ext uri="{9D8B030D-6E8A-4147-A177-3AD203B41FA5}">
                      <a16:colId xmlns:a16="http://schemas.microsoft.com/office/drawing/2014/main" val="754516515"/>
                    </a:ext>
                  </a:extLst>
                </a:gridCol>
              </a:tblGrid>
              <a:tr h="437513">
                <a:tc>
                  <a:txBody>
                    <a:bodyPr/>
                    <a:lstStyle/>
                    <a:p>
                      <a:pPr algn="ctr"/>
                      <a:r>
                        <a:rPr lang="en-GB" b="1" dirty="0"/>
                        <a:t>Diagrams</a:t>
                      </a:r>
                    </a:p>
                  </a:txBody>
                  <a:tcPr>
                    <a:solidFill>
                      <a:schemeClr val="accent6">
                        <a:lumMod val="20000"/>
                        <a:lumOff val="80000"/>
                      </a:schemeClr>
                    </a:solidFill>
                  </a:tcPr>
                </a:tc>
                <a:extLst>
                  <a:ext uri="{0D108BD9-81ED-4DB2-BD59-A6C34878D82A}">
                    <a16:rowId xmlns:a16="http://schemas.microsoft.com/office/drawing/2014/main" val="3315443936"/>
                  </a:ext>
                </a:extLst>
              </a:tr>
              <a:tr h="3285217">
                <a:tc>
                  <a:txBody>
                    <a:bodyPr/>
                    <a:lstStyle/>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050" kern="1200" baseline="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696516810"/>
              </p:ext>
            </p:extLst>
          </p:nvPr>
        </p:nvGraphicFramePr>
        <p:xfrm>
          <a:off x="3382027" y="2703911"/>
          <a:ext cx="3319398" cy="3243844"/>
        </p:xfrm>
        <a:graphic>
          <a:graphicData uri="http://schemas.openxmlformats.org/drawingml/2006/table">
            <a:tbl>
              <a:tblPr firstRow="1" bandRow="1">
                <a:tableStyleId>{5940675A-B579-460E-94D1-54222C63F5DA}</a:tableStyleId>
              </a:tblPr>
              <a:tblGrid>
                <a:gridCol w="1077598">
                  <a:extLst>
                    <a:ext uri="{9D8B030D-6E8A-4147-A177-3AD203B41FA5}">
                      <a16:colId xmlns:a16="http://schemas.microsoft.com/office/drawing/2014/main" val="754516515"/>
                    </a:ext>
                  </a:extLst>
                </a:gridCol>
                <a:gridCol w="2241800">
                  <a:extLst>
                    <a:ext uri="{9D8B030D-6E8A-4147-A177-3AD203B41FA5}">
                      <a16:colId xmlns:a16="http://schemas.microsoft.com/office/drawing/2014/main" val="751772659"/>
                    </a:ext>
                  </a:extLst>
                </a:gridCol>
              </a:tblGrid>
              <a:tr h="303662">
                <a:tc gridSpan="2">
                  <a:txBody>
                    <a:bodyPr/>
                    <a:lstStyle/>
                    <a:p>
                      <a:pPr algn="ctr"/>
                      <a:r>
                        <a:rPr lang="en-GB" b="1" dirty="0"/>
                        <a:t>What?</a:t>
                      </a:r>
                      <a:r>
                        <a:rPr lang="en-GB" b="1" baseline="0" dirty="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303662">
                <a:tc>
                  <a:txBody>
                    <a:bodyPr/>
                    <a:lstStyle/>
                    <a:p>
                      <a:pPr algn="ctr"/>
                      <a:r>
                        <a:rPr lang="en-GB" b="1" dirty="0"/>
                        <a:t>Spelling</a:t>
                      </a:r>
                    </a:p>
                  </a:txBody>
                  <a:tcPr>
                    <a:solidFill>
                      <a:schemeClr val="accent6">
                        <a:lumMod val="20000"/>
                        <a:lumOff val="80000"/>
                      </a:schemeClr>
                    </a:solidFill>
                  </a:tcPr>
                </a:tc>
                <a:tc>
                  <a:txBody>
                    <a:bodyPr/>
                    <a:lstStyle/>
                    <a:p>
                      <a:pPr algn="ctr"/>
                      <a:r>
                        <a:rPr lang="en-GB" b="1" dirty="0"/>
                        <a:t>Definition</a:t>
                      </a:r>
                    </a:p>
                  </a:txBody>
                  <a:tcPr>
                    <a:solidFill>
                      <a:schemeClr val="accent6">
                        <a:lumMod val="20000"/>
                        <a:lumOff val="80000"/>
                      </a:schemeClr>
                    </a:solidFill>
                  </a:tcPr>
                </a:tc>
                <a:extLst>
                  <a:ext uri="{0D108BD9-81ED-4DB2-BD59-A6C34878D82A}">
                    <a16:rowId xmlns:a16="http://schemas.microsoft.com/office/drawing/2014/main" val="1208927862"/>
                  </a:ext>
                </a:extLst>
              </a:tr>
              <a:tr h="407699">
                <a:tc>
                  <a:txBody>
                    <a:bodyPr/>
                    <a:lstStyle/>
                    <a:p>
                      <a:r>
                        <a:rPr lang="en-GB" dirty="0"/>
                        <a:t>Deciduous</a:t>
                      </a:r>
                    </a:p>
                  </a:txBody>
                  <a:tcPr/>
                </a:tc>
                <a:tc>
                  <a:txBody>
                    <a:bodyPr/>
                    <a:lstStyle/>
                    <a:p>
                      <a:r>
                        <a:rPr lang="en-GB" sz="1100" dirty="0"/>
                        <a:t>A tree or shrub that </a:t>
                      </a:r>
                      <a:r>
                        <a:rPr lang="en-GB" sz="1100" b="0" i="0" kern="1200" dirty="0">
                          <a:solidFill>
                            <a:schemeClr val="tx1"/>
                          </a:solidFill>
                          <a:effectLst/>
                          <a:latin typeface="+mn-lt"/>
                          <a:ea typeface="+mn-ea"/>
                          <a:cs typeface="+mn-cs"/>
                        </a:rPr>
                        <a:t>sheds its leaves annually, usually in autumn.</a:t>
                      </a:r>
                      <a:endParaRPr lang="en-GB" sz="1100" dirty="0"/>
                    </a:p>
                  </a:txBody>
                  <a:tcPr/>
                </a:tc>
                <a:extLst>
                  <a:ext uri="{0D108BD9-81ED-4DB2-BD59-A6C34878D82A}">
                    <a16:rowId xmlns:a16="http://schemas.microsoft.com/office/drawing/2014/main" val="689411962"/>
                  </a:ext>
                </a:extLst>
              </a:tr>
              <a:tr h="341484">
                <a:tc>
                  <a:txBody>
                    <a:bodyPr/>
                    <a:lstStyle/>
                    <a:p>
                      <a:r>
                        <a:rPr lang="en-GB" dirty="0"/>
                        <a:t>Evergreen</a:t>
                      </a:r>
                    </a:p>
                  </a:txBody>
                  <a:tcPr/>
                </a:tc>
                <a:tc>
                  <a:txBody>
                    <a:bodyPr/>
                    <a:lstStyle/>
                    <a:p>
                      <a:r>
                        <a:rPr lang="en-GB" sz="1100" b="0" i="0" kern="1200" dirty="0">
                          <a:solidFill>
                            <a:schemeClr val="tx1"/>
                          </a:solidFill>
                          <a:effectLst/>
                          <a:latin typeface="+mn-lt"/>
                          <a:ea typeface="+mn-ea"/>
                          <a:cs typeface="+mn-cs"/>
                        </a:rPr>
                        <a:t>A plant that retains green leaves throughout the year.</a:t>
                      </a:r>
                      <a:endParaRPr lang="en-GB" sz="1100" dirty="0"/>
                    </a:p>
                  </a:txBody>
                  <a:tcPr/>
                </a:tc>
                <a:extLst>
                  <a:ext uri="{0D108BD9-81ED-4DB2-BD59-A6C34878D82A}">
                    <a16:rowId xmlns:a16="http://schemas.microsoft.com/office/drawing/2014/main" val="1769763709"/>
                  </a:ext>
                </a:extLst>
              </a:tr>
              <a:tr h="391255">
                <a:tc>
                  <a:txBody>
                    <a:bodyPr/>
                    <a:lstStyle/>
                    <a:p>
                      <a:r>
                        <a:rPr lang="en-GB" dirty="0"/>
                        <a:t>Pollen</a:t>
                      </a:r>
                    </a:p>
                  </a:txBody>
                  <a:tcPr/>
                </a:tc>
                <a:tc>
                  <a:txBody>
                    <a:bodyPr/>
                    <a:lstStyle/>
                    <a:p>
                      <a:r>
                        <a:rPr lang="en-GB" sz="1100" b="0" i="0" kern="1200">
                          <a:solidFill>
                            <a:schemeClr val="tx1"/>
                          </a:solidFill>
                          <a:effectLst/>
                          <a:latin typeface="+mn-lt"/>
                          <a:ea typeface="+mn-ea"/>
                          <a:cs typeface="+mn-cs"/>
                        </a:rPr>
                        <a:t>A </a:t>
                      </a:r>
                      <a:r>
                        <a:rPr lang="en-GB" sz="1100" b="0" i="0" kern="1200" dirty="0">
                          <a:solidFill>
                            <a:schemeClr val="tx1"/>
                          </a:solidFill>
                          <a:effectLst/>
                          <a:latin typeface="+mn-lt"/>
                          <a:ea typeface="+mn-ea"/>
                          <a:cs typeface="+mn-cs"/>
                        </a:rPr>
                        <a:t>fine powder produced by flowers. It fertilizes other flowers of the same species so that they produce seeds.</a:t>
                      </a:r>
                      <a:endParaRPr lang="en-GB" sz="1100" dirty="0"/>
                    </a:p>
                  </a:txBody>
                  <a:tcPr/>
                </a:tc>
                <a:extLst>
                  <a:ext uri="{0D108BD9-81ED-4DB2-BD59-A6C34878D82A}">
                    <a16:rowId xmlns:a16="http://schemas.microsoft.com/office/drawing/2014/main" val="1182001177"/>
                  </a:ext>
                </a:extLst>
              </a:tr>
              <a:tr h="391255">
                <a:tc>
                  <a:txBody>
                    <a:bodyPr/>
                    <a:lstStyle/>
                    <a:p>
                      <a:r>
                        <a:rPr lang="en-GB" dirty="0"/>
                        <a:t>Seed dispersal</a:t>
                      </a:r>
                    </a:p>
                  </a:txBody>
                  <a:tcPr/>
                </a:tc>
                <a:tc>
                  <a:txBody>
                    <a:bodyPr/>
                    <a:lstStyle/>
                    <a:p>
                      <a:r>
                        <a:rPr lang="en-GB" sz="1100" b="0" i="0" kern="1200" dirty="0">
                          <a:solidFill>
                            <a:schemeClr val="tx1"/>
                          </a:solidFill>
                          <a:effectLst/>
                          <a:latin typeface="+mn-lt"/>
                          <a:ea typeface="+mn-ea"/>
                          <a:cs typeface="+mn-cs"/>
                        </a:rPr>
                        <a:t>The movement, spread or transport of </a:t>
                      </a:r>
                      <a:r>
                        <a:rPr lang="en-GB" sz="1100" b="0" i="0" u="none" strike="noStrike" kern="1200" dirty="0">
                          <a:solidFill>
                            <a:schemeClr val="tx1"/>
                          </a:solidFill>
                          <a:effectLst/>
                          <a:latin typeface="+mn-lt"/>
                          <a:ea typeface="+mn-ea"/>
                          <a:cs typeface="+mn-cs"/>
                        </a:rPr>
                        <a:t>seeds</a:t>
                      </a:r>
                      <a:r>
                        <a:rPr lang="en-GB" sz="1100" b="0" i="0" kern="1200" dirty="0">
                          <a:solidFill>
                            <a:schemeClr val="tx1"/>
                          </a:solidFill>
                          <a:effectLst/>
                          <a:latin typeface="+mn-lt"/>
                          <a:ea typeface="+mn-ea"/>
                          <a:cs typeface="+mn-cs"/>
                        </a:rPr>
                        <a:t> away from the parent plant.</a:t>
                      </a:r>
                      <a:endParaRPr lang="en-GB" sz="1100" dirty="0"/>
                    </a:p>
                  </a:txBody>
                  <a:tcPr/>
                </a:tc>
                <a:extLst>
                  <a:ext uri="{0D108BD9-81ED-4DB2-BD59-A6C34878D82A}">
                    <a16:rowId xmlns:a16="http://schemas.microsoft.com/office/drawing/2014/main" val="10005"/>
                  </a:ext>
                </a:extLst>
              </a:tr>
              <a:tr h="391255">
                <a:tc>
                  <a:txBody>
                    <a:bodyPr/>
                    <a:lstStyle/>
                    <a:p>
                      <a:r>
                        <a:rPr lang="en-GB" dirty="0"/>
                        <a:t>Blossom</a:t>
                      </a:r>
                    </a:p>
                  </a:txBody>
                  <a:tcPr/>
                </a:tc>
                <a:tc>
                  <a:txBody>
                    <a:bodyPr/>
                    <a:lstStyle/>
                    <a:p>
                      <a:r>
                        <a:rPr lang="en-GB" sz="1100" b="0" i="0" kern="1200" dirty="0">
                          <a:solidFill>
                            <a:schemeClr val="tx1"/>
                          </a:solidFill>
                          <a:effectLst/>
                          <a:latin typeface="+mn-lt"/>
                          <a:ea typeface="+mn-ea"/>
                          <a:cs typeface="+mn-cs"/>
                        </a:rPr>
                        <a:t>The flowers that appear on a tree before the fruit.</a:t>
                      </a:r>
                      <a:endParaRPr lang="en-GB" sz="1100" dirty="0"/>
                    </a:p>
                  </a:txBody>
                  <a:tcPr/>
                </a:tc>
                <a:extLst>
                  <a:ext uri="{0D108BD9-81ED-4DB2-BD59-A6C34878D82A}">
                    <a16:rowId xmlns:a16="http://schemas.microsoft.com/office/drawing/2014/main" val="578428922"/>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152206169"/>
              </p:ext>
            </p:extLst>
          </p:nvPr>
        </p:nvGraphicFramePr>
        <p:xfrm>
          <a:off x="100209" y="1161296"/>
          <a:ext cx="3155796" cy="5648991"/>
        </p:xfrm>
        <a:graphic>
          <a:graphicData uri="http://schemas.openxmlformats.org/drawingml/2006/table">
            <a:tbl>
              <a:tblPr firstRow="1" bandRow="1">
                <a:tableStyleId>{5940675A-B579-460E-94D1-54222C63F5DA}</a:tableStyleId>
              </a:tblPr>
              <a:tblGrid>
                <a:gridCol w="1144391">
                  <a:extLst>
                    <a:ext uri="{9D8B030D-6E8A-4147-A177-3AD203B41FA5}">
                      <a16:colId xmlns:a16="http://schemas.microsoft.com/office/drawing/2014/main" val="754516515"/>
                    </a:ext>
                  </a:extLst>
                </a:gridCol>
                <a:gridCol w="2011405">
                  <a:extLst>
                    <a:ext uri="{9D8B030D-6E8A-4147-A177-3AD203B41FA5}">
                      <a16:colId xmlns:a16="http://schemas.microsoft.com/office/drawing/2014/main" val="3475055813"/>
                    </a:ext>
                  </a:extLst>
                </a:gridCol>
              </a:tblGrid>
              <a:tr h="291103">
                <a:tc gridSpan="2">
                  <a:txBody>
                    <a:bodyPr/>
                    <a:lstStyle/>
                    <a:p>
                      <a:pPr algn="ctr"/>
                      <a:r>
                        <a:rPr lang="en-GB" b="1" dirty="0"/>
                        <a:t>What?</a:t>
                      </a:r>
                      <a:r>
                        <a:rPr lang="en-GB" b="1" baseline="0" dirty="0"/>
                        <a:t> (Key Knowledge)</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604004">
                <a:tc>
                  <a:txBody>
                    <a:bodyPr/>
                    <a:lstStyle/>
                    <a:p>
                      <a:r>
                        <a:rPr lang="en-GB" sz="1100" dirty="0"/>
                        <a:t>Leaf</a:t>
                      </a: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The leaf makes food for the plant by photosynthesis.</a:t>
                      </a:r>
                      <a:endParaRPr lang="en-GB" sz="1100" dirty="0"/>
                    </a:p>
                  </a:txBody>
                  <a:tcPr/>
                </a:tc>
                <a:extLst>
                  <a:ext uri="{0D108BD9-81ED-4DB2-BD59-A6C34878D82A}">
                    <a16:rowId xmlns:a16="http://schemas.microsoft.com/office/drawing/2014/main" val="3790129666"/>
                  </a:ext>
                </a:extLst>
              </a:tr>
              <a:tr h="452120">
                <a:tc>
                  <a:txBody>
                    <a:bodyPr/>
                    <a:lstStyle/>
                    <a:p>
                      <a:r>
                        <a:rPr lang="en-GB" sz="1100" dirty="0"/>
                        <a:t>Stem</a:t>
                      </a: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The stem supports the leaves and is also part of the plant’s transport system.</a:t>
                      </a:r>
                    </a:p>
                  </a:txBody>
                  <a:tcPr/>
                </a:tc>
                <a:extLst>
                  <a:ext uri="{0D108BD9-81ED-4DB2-BD59-A6C34878D82A}">
                    <a16:rowId xmlns:a16="http://schemas.microsoft.com/office/drawing/2014/main" val="689411962"/>
                  </a:ext>
                </a:extLst>
              </a:tr>
              <a:tr h="355600">
                <a:tc>
                  <a:txBody>
                    <a:bodyPr/>
                    <a:lstStyle/>
                    <a:p>
                      <a:r>
                        <a:rPr lang="en-GB" sz="1100" dirty="0"/>
                        <a:t>Buds</a:t>
                      </a: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Buds are undeveloped shoots.</a:t>
                      </a:r>
                    </a:p>
                  </a:txBody>
                  <a:tcPr/>
                </a:tc>
                <a:extLst>
                  <a:ext uri="{0D108BD9-81ED-4DB2-BD59-A6C34878D82A}">
                    <a16:rowId xmlns:a16="http://schemas.microsoft.com/office/drawing/2014/main" val="1769763709"/>
                  </a:ext>
                </a:extLst>
              </a:tr>
              <a:tr h="582207">
                <a:tc>
                  <a:txBody>
                    <a:bodyPr/>
                    <a:lstStyle/>
                    <a:p>
                      <a:r>
                        <a:rPr lang="en-GB" sz="1100" dirty="0"/>
                        <a:t>Flower</a:t>
                      </a:r>
                    </a:p>
                  </a:txBody>
                  <a:tcPr/>
                </a:tc>
                <a:tc>
                  <a:txBody>
                    <a:bodyPr/>
                    <a:lstStyle/>
                    <a:p>
                      <a:r>
                        <a:rPr lang="en-GB" sz="1100" kern="1200" dirty="0">
                          <a:solidFill>
                            <a:schemeClr val="tx1"/>
                          </a:solidFill>
                          <a:effectLst/>
                          <a:latin typeface="+mn-lt"/>
                          <a:ea typeface="+mn-ea"/>
                          <a:cs typeface="+mn-cs"/>
                        </a:rPr>
                        <a:t>Some buds produce flowers. These are shoots specialised for</a:t>
                      </a:r>
                      <a:r>
                        <a:rPr lang="en-GB" sz="1100" kern="1200" baseline="0" dirty="0">
                          <a:solidFill>
                            <a:schemeClr val="tx1"/>
                          </a:solidFill>
                          <a:effectLst/>
                          <a:latin typeface="+mn-lt"/>
                          <a:ea typeface="+mn-ea"/>
                          <a:cs typeface="+mn-cs"/>
                        </a:rPr>
                        <a:t> </a:t>
                      </a:r>
                      <a:r>
                        <a:rPr lang="en-GB" sz="1100" kern="1200" dirty="0">
                          <a:solidFill>
                            <a:schemeClr val="tx1"/>
                          </a:solidFill>
                          <a:effectLst/>
                          <a:latin typeface="+mn-lt"/>
                          <a:ea typeface="+mn-ea"/>
                          <a:cs typeface="+mn-cs"/>
                        </a:rPr>
                        <a:t>reproduction.</a:t>
                      </a:r>
                    </a:p>
                  </a:txBody>
                  <a:tcPr/>
                </a:tc>
                <a:extLst>
                  <a:ext uri="{0D108BD9-81ED-4DB2-BD59-A6C34878D82A}">
                    <a16:rowId xmlns:a16="http://schemas.microsoft.com/office/drawing/2014/main" val="2751736532"/>
                  </a:ext>
                </a:extLst>
              </a:tr>
              <a:tr h="582207">
                <a:tc>
                  <a:txBody>
                    <a:bodyPr/>
                    <a:lstStyle/>
                    <a:p>
                      <a:r>
                        <a:rPr lang="en-GB" sz="1100" dirty="0"/>
                        <a:t>Roots</a:t>
                      </a:r>
                    </a:p>
                  </a:txBody>
                  <a:tcPr/>
                </a:tc>
                <a:tc>
                  <a:txBody>
                    <a:bodyPr/>
                    <a:lstStyle/>
                    <a:p>
                      <a:r>
                        <a:rPr lang="en-GB" sz="1100" kern="1200" dirty="0">
                          <a:solidFill>
                            <a:schemeClr val="tx1"/>
                          </a:solidFill>
                          <a:effectLst/>
                          <a:latin typeface="+mn-lt"/>
                          <a:ea typeface="+mn-ea"/>
                          <a:cs typeface="+mn-cs"/>
                        </a:rPr>
                        <a:t>Roots anchor the plant to whatever material it is growing on or in. They also absorb water and other chemicals that the plant needs in order to live healthily and grow normally.</a:t>
                      </a:r>
                      <a:endParaRPr lang="en-GB" sz="1100" dirty="0"/>
                    </a:p>
                  </a:txBody>
                  <a:tcPr/>
                </a:tc>
                <a:extLst>
                  <a:ext uri="{0D108BD9-81ED-4DB2-BD59-A6C34878D82A}">
                    <a16:rowId xmlns:a16="http://schemas.microsoft.com/office/drawing/2014/main" val="1487942093"/>
                  </a:ext>
                </a:extLst>
              </a:tr>
              <a:tr h="582207">
                <a:tc>
                  <a:txBody>
                    <a:bodyPr/>
                    <a:lstStyle/>
                    <a:p>
                      <a:r>
                        <a:rPr lang="en-GB" dirty="0"/>
                        <a:t>Trees</a:t>
                      </a:r>
                    </a:p>
                  </a:txBody>
                  <a:tcPr/>
                </a:tc>
                <a:tc>
                  <a:txBody>
                    <a:bodyPr/>
                    <a:lstStyle/>
                    <a:p>
                      <a:r>
                        <a:rPr lang="en-GB" sz="1100" kern="1200" dirty="0">
                          <a:solidFill>
                            <a:schemeClr val="tx1"/>
                          </a:solidFill>
                          <a:effectLst/>
                          <a:latin typeface="+mn-lt"/>
                          <a:ea typeface="+mn-ea"/>
                          <a:cs typeface="+mn-cs"/>
                        </a:rPr>
                        <a:t>Ash, birch, beech, rowan, common lime, oak, sweet chestnut, horse chestnut, apple, willow, sycamore, fir, pine , holly, </a:t>
                      </a:r>
                      <a:r>
                        <a:rPr lang="en-GB" sz="1100" kern="1200" dirty="0" err="1">
                          <a:solidFill>
                            <a:schemeClr val="tx1"/>
                          </a:solidFill>
                          <a:effectLst/>
                          <a:latin typeface="+mn-lt"/>
                          <a:ea typeface="+mn-ea"/>
                          <a:cs typeface="+mn-cs"/>
                        </a:rPr>
                        <a:t>etc</a:t>
                      </a:r>
                      <a:endParaRPr lang="en-GB" sz="1100" dirty="0"/>
                    </a:p>
                  </a:txBody>
                  <a:tcPr/>
                </a:tc>
                <a:extLst>
                  <a:ext uri="{0D108BD9-81ED-4DB2-BD59-A6C34878D82A}">
                    <a16:rowId xmlns:a16="http://schemas.microsoft.com/office/drawing/2014/main" val="1239328308"/>
                  </a:ext>
                </a:extLst>
              </a:tr>
              <a:tr h="582207">
                <a:tc>
                  <a:txBody>
                    <a:bodyPr/>
                    <a:lstStyle/>
                    <a:p>
                      <a:r>
                        <a:rPr lang="en-GB" dirty="0"/>
                        <a:t>Wild flowers</a:t>
                      </a:r>
                    </a:p>
                  </a:txBody>
                  <a:tcPr/>
                </a:tc>
                <a:tc>
                  <a:txBody>
                    <a:bodyPr/>
                    <a:lstStyle/>
                    <a:p>
                      <a:r>
                        <a:rPr lang="en-GB" sz="1100" kern="1200" dirty="0">
                          <a:solidFill>
                            <a:schemeClr val="tx1"/>
                          </a:solidFill>
                          <a:effectLst/>
                          <a:latin typeface="+mn-lt"/>
                          <a:ea typeface="+mn-ea"/>
                          <a:cs typeface="+mn-cs"/>
                        </a:rPr>
                        <a:t>Daisy, dandelion, clover, shepherd’s purse, thistle, and nettle.</a:t>
                      </a:r>
                      <a:endParaRPr lang="en-GB" sz="1100" dirty="0"/>
                    </a:p>
                  </a:txBody>
                  <a:tcPr/>
                </a:tc>
                <a:extLst>
                  <a:ext uri="{0D108BD9-81ED-4DB2-BD59-A6C34878D82A}">
                    <a16:rowId xmlns:a16="http://schemas.microsoft.com/office/drawing/2014/main" val="1700650200"/>
                  </a:ext>
                </a:extLst>
              </a:tr>
              <a:tr h="582207">
                <a:tc>
                  <a:txBody>
                    <a:bodyPr/>
                    <a:lstStyle/>
                    <a:p>
                      <a:r>
                        <a:rPr lang="en-GB" dirty="0"/>
                        <a:t>Garden</a:t>
                      </a:r>
                      <a:r>
                        <a:rPr lang="en-GB" baseline="0" dirty="0"/>
                        <a:t> flowers</a:t>
                      </a:r>
                      <a:endParaRPr lang="en-GB" dirty="0"/>
                    </a:p>
                  </a:txBody>
                  <a:tcPr/>
                </a:tc>
                <a:tc>
                  <a:txBody>
                    <a:bodyPr/>
                    <a:lstStyle/>
                    <a:p>
                      <a:r>
                        <a:rPr lang="en-GB" sz="1100" kern="1200" dirty="0">
                          <a:solidFill>
                            <a:schemeClr val="tx1"/>
                          </a:solidFill>
                          <a:effectLst/>
                          <a:latin typeface="+mn-lt"/>
                          <a:ea typeface="+mn-ea"/>
                          <a:cs typeface="+mn-cs"/>
                        </a:rPr>
                        <a:t>Rose, carnation, crocus, daffodil, bluebells, </a:t>
                      </a:r>
                      <a:r>
                        <a:rPr lang="en-GB" sz="1100" kern="1200" dirty="0" err="1">
                          <a:solidFill>
                            <a:schemeClr val="tx1"/>
                          </a:solidFill>
                          <a:effectLst/>
                          <a:latin typeface="+mn-lt"/>
                          <a:ea typeface="+mn-ea"/>
                          <a:cs typeface="+mn-cs"/>
                        </a:rPr>
                        <a:t>etc</a:t>
                      </a:r>
                      <a:endParaRPr lang="en-GB" sz="1100" dirty="0"/>
                    </a:p>
                  </a:txBody>
                  <a:tcPr/>
                </a:tc>
                <a:extLst>
                  <a:ext uri="{0D108BD9-81ED-4DB2-BD59-A6C34878D82A}">
                    <a16:rowId xmlns:a16="http://schemas.microsoft.com/office/drawing/2014/main" val="3832045384"/>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2113465724"/>
              </p:ext>
            </p:extLst>
          </p:nvPr>
        </p:nvGraphicFramePr>
        <p:xfrm>
          <a:off x="3382028" y="1164671"/>
          <a:ext cx="3319397" cy="1431908"/>
        </p:xfrm>
        <a:graphic>
          <a:graphicData uri="http://schemas.openxmlformats.org/drawingml/2006/table">
            <a:tbl>
              <a:tblPr firstRow="1" bandRow="1">
                <a:tableStyleId>{5940675A-B579-460E-94D1-54222C63F5DA}</a:tableStyleId>
              </a:tblPr>
              <a:tblGrid>
                <a:gridCol w="3319397">
                  <a:extLst>
                    <a:ext uri="{9D8B030D-6E8A-4147-A177-3AD203B41FA5}">
                      <a16:colId xmlns:a16="http://schemas.microsoft.com/office/drawing/2014/main" val="754516515"/>
                    </a:ext>
                  </a:extLst>
                </a:gridCol>
              </a:tblGrid>
              <a:tr h="195882">
                <a:tc>
                  <a:txBody>
                    <a:bodyPr/>
                    <a:lstStyle/>
                    <a:p>
                      <a:pPr marL="0" indent="0" algn="ctr">
                        <a:buFont typeface="Arial" panose="020B0604020202020204" pitchFamily="34" charset="0"/>
                        <a:buNone/>
                      </a:pPr>
                      <a:r>
                        <a:rPr lang="en-GB" sz="1100" b="1" dirty="0"/>
                        <a:t>Statutory requirements</a:t>
                      </a:r>
                    </a:p>
                  </a:txBody>
                  <a:tcPr>
                    <a:solidFill>
                      <a:schemeClr val="accent6">
                        <a:lumMod val="20000"/>
                        <a:lumOff val="80000"/>
                      </a:schemeClr>
                    </a:solidFill>
                  </a:tcPr>
                </a:tc>
                <a:extLst>
                  <a:ext uri="{0D108BD9-81ED-4DB2-BD59-A6C34878D82A}">
                    <a16:rowId xmlns:a16="http://schemas.microsoft.com/office/drawing/2014/main" val="3315443936"/>
                  </a:ext>
                </a:extLst>
              </a:tr>
              <a:tr h="1172828">
                <a:tc>
                  <a:txBody>
                    <a:bodyPr/>
                    <a:lstStyle/>
                    <a:p>
                      <a:pPr lvl="0"/>
                      <a:r>
                        <a:rPr lang="en-GB" sz="950" kern="1200" dirty="0">
                          <a:solidFill>
                            <a:schemeClr val="tx1"/>
                          </a:solidFill>
                          <a:effectLst/>
                          <a:latin typeface="+mn-lt"/>
                          <a:ea typeface="+mn-ea"/>
                          <a:cs typeface="+mn-cs"/>
                        </a:rPr>
                        <a:t>- </a:t>
                      </a:r>
                      <a:r>
                        <a:rPr lang="en-GB" sz="1100" kern="1200" dirty="0">
                          <a:solidFill>
                            <a:schemeClr val="tx1"/>
                          </a:solidFill>
                          <a:effectLst/>
                          <a:latin typeface="+mn-lt"/>
                          <a:ea typeface="+mn-ea"/>
                          <a:cs typeface="+mn-cs"/>
                        </a:rPr>
                        <a:t>Identify and name a variety of common plants, including garden plants, wild plants and trees, and those classified as deciduous and evergreen </a:t>
                      </a:r>
                    </a:p>
                    <a:p>
                      <a:r>
                        <a:rPr lang="en-GB" sz="1100" kern="1200" dirty="0">
                          <a:solidFill>
                            <a:schemeClr val="tx1"/>
                          </a:solidFill>
                          <a:effectLst/>
                          <a:latin typeface="+mn-lt"/>
                          <a:ea typeface="+mn-ea"/>
                          <a:cs typeface="+mn-cs"/>
                        </a:rPr>
                        <a:t>- Identify and describe the basic structure of a variety of common plants including roots, stem/trunk, leaves and flowers. </a:t>
                      </a:r>
                    </a:p>
                  </a:txBody>
                  <a:tcPr/>
                </a:tc>
                <a:extLst>
                  <a:ext uri="{0D108BD9-81ED-4DB2-BD59-A6C34878D82A}">
                    <a16:rowId xmlns:a16="http://schemas.microsoft.com/office/drawing/2014/main" val="120892786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4093370449"/>
              </p:ext>
            </p:extLst>
          </p:nvPr>
        </p:nvGraphicFramePr>
        <p:xfrm>
          <a:off x="100209" y="6903720"/>
          <a:ext cx="3155796" cy="2838705"/>
        </p:xfrm>
        <a:graphic>
          <a:graphicData uri="http://schemas.openxmlformats.org/drawingml/2006/table">
            <a:tbl>
              <a:tblPr firstRow="1" bandRow="1">
                <a:tableStyleId>{5940675A-B579-460E-94D1-54222C63F5DA}</a:tableStyleId>
              </a:tblPr>
              <a:tblGrid>
                <a:gridCol w="3155796">
                  <a:extLst>
                    <a:ext uri="{9D8B030D-6E8A-4147-A177-3AD203B41FA5}">
                      <a16:colId xmlns:a16="http://schemas.microsoft.com/office/drawing/2014/main" val="754516515"/>
                    </a:ext>
                  </a:extLst>
                </a:gridCol>
              </a:tblGrid>
              <a:tr h="481065">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b="1" dirty="0"/>
                        <a:t>Possible experiences</a:t>
                      </a:r>
                    </a:p>
                    <a:p>
                      <a:pPr algn="ct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2335785">
                <a:tc>
                  <a:txBody>
                    <a:bodyPr/>
                    <a:lstStyle/>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kern="1200" dirty="0">
                          <a:solidFill>
                            <a:schemeClr val="tx1"/>
                          </a:solidFill>
                          <a:effectLst/>
                          <a:latin typeface="+mn-lt"/>
                          <a:ea typeface="+mn-ea"/>
                          <a:cs typeface="+mn-cs"/>
                        </a:rPr>
                        <a:t>Grow your own sunflowers -</a:t>
                      </a:r>
                      <a:r>
                        <a:rPr lang="en-GB" sz="1050" b="0" i="0" kern="1200" dirty="0">
                          <a:solidFill>
                            <a:schemeClr val="tx1"/>
                          </a:solidFill>
                          <a:effectLst/>
                          <a:latin typeface="+mn-lt"/>
                          <a:ea typeface="+mn-ea"/>
                          <a:cs typeface="+mn-cs"/>
                        </a:rPr>
                        <a:t> observe the seeds and predict what they may be and if they are living or non-living. Seeds could then be planted in Spring and children could make observations each week by drawing what they</a:t>
                      </a:r>
                      <a:r>
                        <a:rPr lang="en-GB" sz="1050" b="0" i="0" kern="1200" baseline="0" dirty="0">
                          <a:solidFill>
                            <a:schemeClr val="tx1"/>
                          </a:solidFill>
                          <a:effectLst/>
                          <a:latin typeface="+mn-lt"/>
                          <a:ea typeface="+mn-ea"/>
                          <a:cs typeface="+mn-cs"/>
                        </a:rPr>
                        <a:t> see. Challenge misconceptions that all living things have to move around. Watch how plants move to face the sun.</a:t>
                      </a:r>
                      <a:endParaRPr lang="en-GB" sz="1050" b="0" i="0" kern="1200" dirty="0">
                        <a:solidFill>
                          <a:schemeClr val="tx1"/>
                        </a:solidFill>
                        <a:effectLst/>
                        <a:latin typeface="+mn-lt"/>
                        <a:ea typeface="+mn-ea"/>
                        <a:cs typeface="+mn-cs"/>
                      </a:endParaRP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0" i="0" kern="1200" dirty="0">
                          <a:solidFill>
                            <a:schemeClr val="tx1"/>
                          </a:solidFill>
                          <a:effectLst/>
                          <a:latin typeface="+mn-lt"/>
                          <a:ea typeface="+mn-ea"/>
                          <a:cs typeface="+mn-cs"/>
                        </a:rPr>
                        <a:t>Grow edible plants - Children may think that vegetables are not part of the plant kingdom</a:t>
                      </a:r>
                      <a:r>
                        <a:rPr lang="en-GB" sz="1050" b="0" i="0" kern="1200" baseline="0" dirty="0">
                          <a:solidFill>
                            <a:schemeClr val="tx1"/>
                          </a:solidFill>
                          <a:effectLst/>
                          <a:latin typeface="+mn-lt"/>
                          <a:ea typeface="+mn-ea"/>
                          <a:cs typeface="+mn-cs"/>
                        </a:rPr>
                        <a:t>. O</a:t>
                      </a:r>
                      <a:r>
                        <a:rPr lang="en-GB" sz="1050" b="0" i="0" kern="1200" dirty="0">
                          <a:solidFill>
                            <a:schemeClr val="tx1"/>
                          </a:solidFill>
                          <a:effectLst/>
                          <a:latin typeface="+mn-lt"/>
                          <a:ea typeface="+mn-ea"/>
                          <a:cs typeface="+mn-cs"/>
                        </a:rPr>
                        <a:t>bserve the vegetable plants and identify which part of the plant we eat – leaves, stem, root. Radishes are quick to grow and a great favourite of Peter Rabbit. Lettuce, carrots, beans or peas are also all great fun to grow with children.</a:t>
                      </a:r>
                      <a:endParaRPr lang="en-GB" sz="1050" kern="1200" baseline="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pic>
        <p:nvPicPr>
          <p:cNvPr id="12" name="Picture 11"/>
          <p:cNvPicPr/>
          <p:nvPr/>
        </p:nvPicPr>
        <p:blipFill rotWithShape="1">
          <a:blip r:embed="rId2"/>
          <a:srcRect l="15688" t="46327" r="71017" b="22710"/>
          <a:stretch/>
        </p:blipFill>
        <p:spPr bwMode="auto">
          <a:xfrm>
            <a:off x="3908886" y="6540120"/>
            <a:ext cx="2448560" cy="320230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154857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354</TotalTime>
  <Words>426</Words>
  <Application>Microsoft Office PowerPoint</Application>
  <PresentationFormat>A4 Paper (210x297 mm)</PresentationFormat>
  <Paragraphs>42</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Natalie Talbot</cp:lastModifiedBy>
  <cp:revision>48</cp:revision>
  <cp:lastPrinted>2020-01-07T14:49:56Z</cp:lastPrinted>
  <dcterms:created xsi:type="dcterms:W3CDTF">2019-07-07T18:53:37Z</dcterms:created>
  <dcterms:modified xsi:type="dcterms:W3CDTF">2022-03-08T17:23:34Z</dcterms:modified>
</cp:coreProperties>
</file>