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75" d="100"/>
          <a:sy n="75" d="100"/>
        </p:scale>
        <p:origin x="1584" y="36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08/03/2022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Knowledge Organiser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007717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/>
                        <a:t>Science 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Electricity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Year</a:t>
                      </a:r>
                      <a:r>
                        <a:rPr lang="en-GB" b="1" baseline="0" dirty="0"/>
                        <a:t> 4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/>
                        <a:t>Summer 1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42062"/>
              </p:ext>
            </p:extLst>
          </p:nvPr>
        </p:nvGraphicFramePr>
        <p:xfrm>
          <a:off x="149975" y="6244506"/>
          <a:ext cx="3140562" cy="31416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0562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367800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Diagrams and Symbols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773829">
                <a:tc>
                  <a:txBody>
                    <a:bodyPr/>
                    <a:lstStyle/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610060"/>
              </p:ext>
            </p:extLst>
          </p:nvPr>
        </p:nvGraphicFramePr>
        <p:xfrm>
          <a:off x="3400817" y="3312303"/>
          <a:ext cx="3267398" cy="27052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652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270872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59848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59848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Spelling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Definition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  <a:tr h="31981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circuit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/>
                        <a:t>A complete route which an electric current can flow around.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28207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Current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/>
                        <a:t>A flow of electricity through a wire.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Battery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/>
                        <a:t>A small</a:t>
                      </a:r>
                      <a:r>
                        <a:rPr lang="en-GB" sz="900" i="0" baseline="0" dirty="0"/>
                        <a:t> device that provides power for electrical items.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82001177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Cell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/>
                        <a:t>A device used to generate electricity.</a:t>
                      </a:r>
                      <a:r>
                        <a:rPr lang="en-GB" sz="900" i="0" baseline="0" dirty="0"/>
                        <a:t> A battery is an example of a cell.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98611680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Conductor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/>
                        <a:t>Any material that electricity can</a:t>
                      </a:r>
                      <a:r>
                        <a:rPr lang="en-GB" sz="900" i="0" baseline="0" dirty="0"/>
                        <a:t> pass through or along.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91053345"/>
                  </a:ext>
                </a:extLst>
              </a:tr>
              <a:tr h="31981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/>
                        <a:t>Insulator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/>
                        <a:t>Any material</a:t>
                      </a:r>
                      <a:r>
                        <a:rPr lang="en-GB" sz="900" i="0" baseline="0" dirty="0"/>
                        <a:t> that electricity cannot pass through or along.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547234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535675"/>
              </p:ext>
            </p:extLst>
          </p:nvPr>
        </p:nvGraphicFramePr>
        <p:xfrm>
          <a:off x="149976" y="947582"/>
          <a:ext cx="3140561" cy="52303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781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  <a:gridCol w="2152742">
                  <a:extLst>
                    <a:ext uri="{9D8B030D-6E8A-4147-A177-3AD203B41FA5}">
                      <a16:colId xmlns:a16="http://schemas.microsoft.com/office/drawing/2014/main" val="751772659"/>
                    </a:ext>
                  </a:extLst>
                </a:gridCol>
              </a:tblGrid>
              <a:tr h="29107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What?</a:t>
                      </a:r>
                      <a:r>
                        <a:rPr lang="en-GB" b="1" baseline="0" dirty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664749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electricity?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Electricity is created by</a:t>
                      </a:r>
                      <a:r>
                        <a:rPr lang="en-GB" sz="9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generators which can be powered by gas, coal, oil, wind or solar. The electrical energy can be</a:t>
                      </a:r>
                      <a:r>
                        <a:rPr lang="en-GB" sz="9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converted into other types of</a:t>
                      </a:r>
                      <a:r>
                        <a:rPr lang="en-GB" sz="9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energy such as light, heat, movement or sound. Electricity is dangerous, so be careful when using electrical</a:t>
                      </a:r>
                      <a:r>
                        <a:rPr lang="en-GB" sz="900" b="0" i="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b="0" i="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appliances.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  <a:tr h="818353">
                <a:tc>
                  <a:txBody>
                    <a:bodyPr/>
                    <a:lstStyle/>
                    <a:p>
                      <a:r>
                        <a:rPr lang="en-GB" sz="900" dirty="0"/>
                        <a:t>What are common</a:t>
                      </a:r>
                      <a:r>
                        <a:rPr lang="en-GB" sz="900" baseline="0" dirty="0"/>
                        <a:t> appliances that run on electricity?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Any appliances that need to be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plugged in run on electricity.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example: Television, Computer,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Microwave, Lights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90129666"/>
                  </a:ext>
                </a:extLst>
              </a:tr>
              <a:tr h="895605">
                <a:tc>
                  <a:txBody>
                    <a:bodyPr/>
                    <a:lstStyle/>
                    <a:p>
                      <a:r>
                        <a:rPr lang="en-GB" sz="900" dirty="0">
                          <a:latin typeface="+mn-lt"/>
                        </a:rPr>
                        <a:t>What</a:t>
                      </a:r>
                      <a:r>
                        <a:rPr lang="en-GB" sz="900" baseline="0" dirty="0">
                          <a:latin typeface="+mn-lt"/>
                        </a:rPr>
                        <a:t> is a circuit?</a:t>
                      </a:r>
                      <a:endParaRPr lang="en-GB" sz="9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/>
                        <a:t>Electricity can flow through the components in a complete electrical circuit. A circuit always needs a power source, such as a battery, with wires connected to both the positive (+) and negative (-) ends. (A battery is made from a collection of cells connected together). A circuit can also contain other electrical components, such as bulbs, buzzers or motors, which allow electricity to pass through. Electricity will only travel around a circuit that is complete. That means it has no gaps.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9411962"/>
                  </a:ext>
                </a:extLst>
              </a:tr>
              <a:tr h="89560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 a switch?</a:t>
                      </a:r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You can use a switch in a circuit to create a gap in a circuit. This can be used to switch it on and off. When a switch is open (off), there is a gap in the circuit. Electricity cannot travel around the circuit. When a switch is closed (on), it makes the circuit complete. Electricity can travel around the circuit </a:t>
                      </a:r>
                      <a:endParaRPr lang="en-GB" sz="900" b="0" i="0" kern="1200" baseline="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69763709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3204242"/>
              </p:ext>
            </p:extLst>
          </p:nvPr>
        </p:nvGraphicFramePr>
        <p:xfrm>
          <a:off x="3396506" y="6122312"/>
          <a:ext cx="3267399" cy="27657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67399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19765"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Possible</a:t>
                      </a:r>
                      <a:r>
                        <a:rPr lang="en-GB" b="1" baseline="0" dirty="0"/>
                        <a:t> experiences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2468549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latin typeface="+mn-lt"/>
                        </a:rPr>
                        <a:t>Set up circuits and predict</a:t>
                      </a:r>
                      <a:r>
                        <a:rPr lang="en-GB" sz="1200" b="0" baseline="0" dirty="0">
                          <a:latin typeface="+mn-lt"/>
                        </a:rPr>
                        <a:t> </a:t>
                      </a:r>
                      <a:r>
                        <a:rPr lang="en-GB" sz="1200" b="0" dirty="0">
                          <a:latin typeface="+mn-lt"/>
                        </a:rPr>
                        <a:t>whether the bulb will light or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latin typeface="+mn-lt"/>
                        </a:rPr>
                        <a:t>not.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latin typeface="+mn-lt"/>
                        </a:rPr>
                        <a:t>Set up circuits and</a:t>
                      </a:r>
                      <a:r>
                        <a:rPr lang="en-GB" sz="1200" b="0" baseline="0" dirty="0">
                          <a:latin typeface="+mn-lt"/>
                        </a:rPr>
                        <a:t> </a:t>
                      </a:r>
                      <a:r>
                        <a:rPr lang="en-GB" sz="1200" b="0" dirty="0">
                          <a:latin typeface="+mn-lt"/>
                        </a:rPr>
                        <a:t>experiment with ways to make</a:t>
                      </a:r>
                      <a:r>
                        <a:rPr lang="en-GB" sz="1200" b="0" baseline="0" dirty="0">
                          <a:latin typeface="+mn-lt"/>
                        </a:rPr>
                        <a:t> </a:t>
                      </a:r>
                      <a:r>
                        <a:rPr lang="en-GB" sz="1200" b="0" dirty="0">
                          <a:latin typeface="+mn-lt"/>
                        </a:rPr>
                        <a:t>the bulbs brighter.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latin typeface="+mn-lt"/>
                        </a:rPr>
                        <a:t>Set up a circuit to test</a:t>
                      </a:r>
                      <a:r>
                        <a:rPr lang="en-GB" sz="1200" b="0" baseline="0" dirty="0">
                          <a:latin typeface="+mn-lt"/>
                        </a:rPr>
                        <a:t> </a:t>
                      </a:r>
                      <a:r>
                        <a:rPr lang="en-GB" sz="1200" b="0" dirty="0">
                          <a:latin typeface="+mn-lt"/>
                        </a:rPr>
                        <a:t>materials that are conductors</a:t>
                      </a:r>
                      <a:r>
                        <a:rPr lang="en-GB" sz="1200" b="0" baseline="0" dirty="0">
                          <a:latin typeface="+mn-lt"/>
                        </a:rPr>
                        <a:t> </a:t>
                      </a:r>
                      <a:r>
                        <a:rPr lang="en-GB" sz="1200" b="0" dirty="0">
                          <a:latin typeface="+mn-lt"/>
                        </a:rPr>
                        <a:t>or insulators.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>
                          <a:latin typeface="+mn-lt"/>
                        </a:rPr>
                        <a:t>Set</a:t>
                      </a:r>
                      <a:r>
                        <a:rPr lang="en-GB" sz="1200" b="0" baseline="0" dirty="0">
                          <a:latin typeface="+mn-lt"/>
                        </a:rPr>
                        <a:t> up a human circuit to show how the electrons move around.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baseline="0" dirty="0">
                          <a:latin typeface="+mn-lt"/>
                        </a:rPr>
                        <a:t>Use a Venn diagram to sort and categorise appliances into battery operated, mains operated or both.</a:t>
                      </a:r>
                      <a:endParaRPr lang="en-GB" sz="1200" b="0" dirty="0">
                        <a:latin typeface="+mn-lt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b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171195"/>
              </p:ext>
            </p:extLst>
          </p:nvPr>
        </p:nvGraphicFramePr>
        <p:xfrm>
          <a:off x="3390069" y="931818"/>
          <a:ext cx="3254786" cy="2270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4786">
                  <a:extLst>
                    <a:ext uri="{9D8B030D-6E8A-4147-A177-3AD203B41FA5}">
                      <a16:colId xmlns:a16="http://schemas.microsoft.com/office/drawing/2014/main" val="754516515"/>
                    </a:ext>
                  </a:extLst>
                </a:gridCol>
              </a:tblGrid>
              <a:tr h="24263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/>
                        <a:t>Statutory requirements</a:t>
                      </a:r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15443936"/>
                  </a:ext>
                </a:extLst>
              </a:tr>
              <a:tr h="1812592">
                <a:tc>
                  <a:txBody>
                    <a:bodyPr/>
                    <a:lstStyle/>
                    <a:p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Pupils should be taught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common appliances that run on electricity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construct a simple series electrical circuit, identifying and naming its basic parts,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including cells, wires, bulbs, switches and buzzers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whether or not a lamp will light in a simple series circuit, based on whether or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the lamp is part of a complete loop with a battery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a switch opens and closes a circuit and associate this with whether or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a lamp lights in a simple series circuit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some common conductors and insulators, and associate metals with being</a:t>
                      </a:r>
                      <a:r>
                        <a:rPr lang="en-GB" sz="9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conductors.</a:t>
                      </a:r>
                    </a:p>
                    <a:p>
                      <a:endParaRPr lang="en-GB" sz="900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0892786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278" r="468" b="47761"/>
          <a:stretch/>
        </p:blipFill>
        <p:spPr>
          <a:xfrm>
            <a:off x="285750" y="6668336"/>
            <a:ext cx="2924040" cy="246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244</TotalTime>
  <Words>538</Words>
  <Application>Microsoft Office PowerPoint</Application>
  <PresentationFormat>A4 Paper (210x297 mm)</PresentationFormat>
  <Paragraphs>55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Natalie Talbot</cp:lastModifiedBy>
  <cp:revision>44</cp:revision>
  <cp:lastPrinted>2020-01-07T14:52:04Z</cp:lastPrinted>
  <dcterms:created xsi:type="dcterms:W3CDTF">2019-07-07T18:53:37Z</dcterms:created>
  <dcterms:modified xsi:type="dcterms:W3CDTF">2022-03-08T17:36:36Z</dcterms:modified>
</cp:coreProperties>
</file>