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548" autoAdjust="0"/>
    <p:restoredTop sz="94660"/>
  </p:normalViewPr>
  <p:slideViewPr>
    <p:cSldViewPr snapToGrid="0">
      <p:cViewPr>
        <p:scale>
          <a:sx n="66" d="100"/>
          <a:sy n="66" d="100"/>
        </p:scale>
        <p:origin x="160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08/03/2022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08/03/2022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08/03/2022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08/03/2022</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0209" y="87681"/>
            <a:ext cx="6601215" cy="369332"/>
          </a:xfrm>
          <a:prstGeom prst="rect">
            <a:avLst/>
          </a:prstGeom>
          <a:noFill/>
          <a:ln w="38100">
            <a:solidFill>
              <a:srgbClr val="00B050"/>
            </a:solidFill>
          </a:ln>
        </p:spPr>
        <p:txBody>
          <a:bodyPr wrap="square" rtlCol="0">
            <a:spAutoFit/>
          </a:bodyPr>
          <a:lstStyle/>
          <a:p>
            <a:pPr algn="ctr"/>
            <a:r>
              <a:rPr lang="en-GB" dirty="0"/>
              <a:t>Knowledge Organiser</a:t>
            </a:r>
          </a:p>
        </p:txBody>
      </p:sp>
      <p:graphicFrame>
        <p:nvGraphicFramePr>
          <p:cNvPr id="5" name="Table 4"/>
          <p:cNvGraphicFramePr>
            <a:graphicFrameLocks noGrp="1"/>
          </p:cNvGraphicFramePr>
          <p:nvPr>
            <p:extLst>
              <p:ext uri="{D42A27DB-BD31-4B8C-83A1-F6EECF244321}">
                <p14:modId xmlns:p14="http://schemas.microsoft.com/office/powerpoint/2010/main" val="3059095905"/>
              </p:ext>
            </p:extLst>
          </p:nvPr>
        </p:nvGraphicFramePr>
        <p:xfrm>
          <a:off x="100209" y="576743"/>
          <a:ext cx="6601216" cy="502920"/>
        </p:xfrm>
        <a:graphic>
          <a:graphicData uri="http://schemas.openxmlformats.org/drawingml/2006/table">
            <a:tbl>
              <a:tblPr firstRow="1" bandRow="1">
                <a:tableStyleId>{5940675A-B579-460E-94D1-54222C63F5DA}</a:tableStyleId>
              </a:tblPr>
              <a:tblGrid>
                <a:gridCol w="1650304">
                  <a:extLst>
                    <a:ext uri="{9D8B030D-6E8A-4147-A177-3AD203B41FA5}">
                      <a16:colId xmlns:a16="http://schemas.microsoft.com/office/drawing/2014/main" val="960009268"/>
                    </a:ext>
                  </a:extLst>
                </a:gridCol>
                <a:gridCol w="1650304">
                  <a:extLst>
                    <a:ext uri="{9D8B030D-6E8A-4147-A177-3AD203B41FA5}">
                      <a16:colId xmlns:a16="http://schemas.microsoft.com/office/drawing/2014/main" val="770037360"/>
                    </a:ext>
                  </a:extLst>
                </a:gridCol>
                <a:gridCol w="1650304">
                  <a:extLst>
                    <a:ext uri="{9D8B030D-6E8A-4147-A177-3AD203B41FA5}">
                      <a16:colId xmlns:a16="http://schemas.microsoft.com/office/drawing/2014/main" val="3879841513"/>
                    </a:ext>
                  </a:extLst>
                </a:gridCol>
                <a:gridCol w="1650304">
                  <a:extLst>
                    <a:ext uri="{9D8B030D-6E8A-4147-A177-3AD203B41FA5}">
                      <a16:colId xmlns:a16="http://schemas.microsoft.com/office/drawing/2014/main" val="51580038"/>
                    </a:ext>
                  </a:extLst>
                </a:gridCol>
              </a:tblGrid>
              <a:tr h="370840">
                <a:tc>
                  <a:txBody>
                    <a:bodyPr/>
                    <a:lstStyle/>
                    <a:p>
                      <a:pPr algn="ctr"/>
                      <a:r>
                        <a:rPr lang="en-GB" b="1" baseline="0" dirty="0"/>
                        <a:t>Science Focus</a:t>
                      </a:r>
                      <a:endParaRPr lang="en-GB" b="1" dirty="0"/>
                    </a:p>
                  </a:txBody>
                  <a:tcPr/>
                </a:tc>
                <a:tc>
                  <a:txBody>
                    <a:bodyPr/>
                    <a:lstStyle/>
                    <a:p>
                      <a:pPr algn="ctr"/>
                      <a:r>
                        <a:rPr lang="en-GB" b="1" dirty="0"/>
                        <a:t>Animals, including humans</a:t>
                      </a:r>
                    </a:p>
                  </a:txBody>
                  <a:tcPr>
                    <a:solidFill>
                      <a:srgbClr val="FFFF00"/>
                    </a:solidFill>
                  </a:tcPr>
                </a:tc>
                <a:tc>
                  <a:txBody>
                    <a:bodyPr/>
                    <a:lstStyle/>
                    <a:p>
                      <a:pPr algn="ctr"/>
                      <a:r>
                        <a:rPr lang="en-GB" b="1" dirty="0"/>
                        <a:t>Year</a:t>
                      </a:r>
                      <a:r>
                        <a:rPr lang="en-GB" b="1" baseline="0" dirty="0"/>
                        <a:t> 5</a:t>
                      </a:r>
                      <a:endParaRPr lang="en-GB" b="1" dirty="0"/>
                    </a:p>
                  </a:txBody>
                  <a:tcPr/>
                </a:tc>
                <a:tc>
                  <a:txBody>
                    <a:bodyPr/>
                    <a:lstStyle/>
                    <a:p>
                      <a:pPr algn="ctr"/>
                      <a:r>
                        <a:rPr lang="en-GB" b="1" dirty="0"/>
                        <a:t>Spring 1 </a:t>
                      </a:r>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396452683"/>
              </p:ext>
            </p:extLst>
          </p:nvPr>
        </p:nvGraphicFramePr>
        <p:xfrm>
          <a:off x="120171" y="7692287"/>
          <a:ext cx="3154884" cy="1880338"/>
        </p:xfrm>
        <a:graphic>
          <a:graphicData uri="http://schemas.openxmlformats.org/drawingml/2006/table">
            <a:tbl>
              <a:tblPr firstRow="1" bandRow="1">
                <a:tableStyleId>{5940675A-B579-460E-94D1-54222C63F5DA}</a:tableStyleId>
              </a:tblPr>
              <a:tblGrid>
                <a:gridCol w="3154884">
                  <a:extLst>
                    <a:ext uri="{9D8B030D-6E8A-4147-A177-3AD203B41FA5}">
                      <a16:colId xmlns:a16="http://schemas.microsoft.com/office/drawing/2014/main" val="754516515"/>
                    </a:ext>
                  </a:extLst>
                </a:gridCol>
              </a:tblGrid>
              <a:tr h="357723">
                <a:tc>
                  <a:txBody>
                    <a:bodyPr/>
                    <a:lstStyle/>
                    <a:p>
                      <a:pPr algn="ctr"/>
                      <a:r>
                        <a:rPr lang="en-GB" b="1" dirty="0"/>
                        <a:t>Possible experiences</a:t>
                      </a:r>
                    </a:p>
                  </a:txBody>
                  <a:tcPr>
                    <a:solidFill>
                      <a:schemeClr val="accent6">
                        <a:lumMod val="20000"/>
                        <a:lumOff val="80000"/>
                      </a:schemeClr>
                    </a:solidFill>
                  </a:tcPr>
                </a:tc>
                <a:extLst>
                  <a:ext uri="{0D108BD9-81ED-4DB2-BD59-A6C34878D82A}">
                    <a16:rowId xmlns:a16="http://schemas.microsoft.com/office/drawing/2014/main" val="3315443936"/>
                  </a:ext>
                </a:extLst>
              </a:tr>
              <a:tr h="1522615">
                <a:tc>
                  <a:txBody>
                    <a:bodyPr/>
                    <a:lstStyle/>
                    <a:p>
                      <a:pPr marL="171450" indent="-171450">
                        <a:buFont typeface="Arial" panose="020B0604020202020204" pitchFamily="34" charset="0"/>
                        <a:buChar char="•"/>
                      </a:pPr>
                      <a:r>
                        <a:rPr lang="en-GB" sz="1100" dirty="0"/>
                        <a:t>Invite guests in to share their experiences e.g. parent with a </a:t>
                      </a:r>
                      <a:r>
                        <a:rPr lang="en-GB" sz="1100" dirty="0" err="1"/>
                        <a:t>newborn</a:t>
                      </a:r>
                      <a:r>
                        <a:rPr lang="en-GB" sz="1100" dirty="0"/>
                        <a:t> child, an elderly person.</a:t>
                      </a:r>
                    </a:p>
                    <a:p>
                      <a:pPr marL="171450" indent="-171450">
                        <a:buFont typeface="Arial" panose="020B0604020202020204" pitchFamily="34" charset="0"/>
                        <a:buChar char="•"/>
                      </a:pPr>
                      <a:r>
                        <a:rPr lang="en-GB" sz="1100" dirty="0"/>
                        <a:t>Measure children from different year</a:t>
                      </a:r>
                      <a:r>
                        <a:rPr lang="en-GB" sz="1100" baseline="0" dirty="0"/>
                        <a:t> groups in the school – from Nursery to Year 6. What can they do? What milestones have they passed.</a:t>
                      </a:r>
                    </a:p>
                    <a:p>
                      <a:pPr marL="171450" indent="-171450">
                        <a:buFont typeface="Arial" panose="020B0604020202020204" pitchFamily="34" charset="0"/>
                        <a:buChar char="•"/>
                      </a:pPr>
                      <a:r>
                        <a:rPr lang="en-GB" sz="1100" baseline="0" dirty="0"/>
                        <a:t>For homework, talk to your parent and make a list of your personal milestones – when did you say your first words, when did you walk?</a:t>
                      </a:r>
                      <a:endParaRPr lang="en-GB" sz="1100" dirty="0"/>
                    </a:p>
                  </a:txBody>
                  <a:tcPr/>
                </a:tc>
                <a:extLst>
                  <a:ext uri="{0D108BD9-81ED-4DB2-BD59-A6C34878D82A}">
                    <a16:rowId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807208395"/>
              </p:ext>
            </p:extLst>
          </p:nvPr>
        </p:nvGraphicFramePr>
        <p:xfrm>
          <a:off x="3425217" y="2273160"/>
          <a:ext cx="3319398" cy="6171602"/>
        </p:xfrm>
        <a:graphic>
          <a:graphicData uri="http://schemas.openxmlformats.org/drawingml/2006/table">
            <a:tbl>
              <a:tblPr firstRow="1" bandRow="1">
                <a:tableStyleId>{5940675A-B579-460E-94D1-54222C63F5DA}</a:tableStyleId>
              </a:tblPr>
              <a:tblGrid>
                <a:gridCol w="1077598">
                  <a:extLst>
                    <a:ext uri="{9D8B030D-6E8A-4147-A177-3AD203B41FA5}">
                      <a16:colId xmlns:a16="http://schemas.microsoft.com/office/drawing/2014/main" val="754516515"/>
                    </a:ext>
                  </a:extLst>
                </a:gridCol>
                <a:gridCol w="2241800">
                  <a:extLst>
                    <a:ext uri="{9D8B030D-6E8A-4147-A177-3AD203B41FA5}">
                      <a16:colId xmlns:a16="http://schemas.microsoft.com/office/drawing/2014/main" val="751772659"/>
                    </a:ext>
                  </a:extLst>
                </a:gridCol>
              </a:tblGrid>
              <a:tr h="255410">
                <a:tc gridSpan="2">
                  <a:txBody>
                    <a:bodyPr/>
                    <a:lstStyle/>
                    <a:p>
                      <a:pPr algn="ctr"/>
                      <a:r>
                        <a:rPr lang="en-GB" b="1" dirty="0"/>
                        <a:t>What?</a:t>
                      </a:r>
                      <a:r>
                        <a:rPr lang="en-GB" b="1" baseline="0" dirty="0"/>
                        <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303662">
                <a:tc>
                  <a:txBody>
                    <a:bodyPr/>
                    <a:lstStyle/>
                    <a:p>
                      <a:pPr algn="ctr"/>
                      <a:r>
                        <a:rPr lang="en-GB" b="1" dirty="0"/>
                        <a:t>Spelling</a:t>
                      </a:r>
                    </a:p>
                  </a:txBody>
                  <a:tcPr>
                    <a:solidFill>
                      <a:schemeClr val="accent6">
                        <a:lumMod val="20000"/>
                        <a:lumOff val="80000"/>
                      </a:schemeClr>
                    </a:solidFill>
                  </a:tcPr>
                </a:tc>
                <a:tc>
                  <a:txBody>
                    <a:bodyPr/>
                    <a:lstStyle/>
                    <a:p>
                      <a:pPr algn="ctr"/>
                      <a:r>
                        <a:rPr lang="en-GB" b="1" dirty="0"/>
                        <a:t>Definition</a:t>
                      </a:r>
                    </a:p>
                  </a:txBody>
                  <a:tcPr>
                    <a:solidFill>
                      <a:schemeClr val="accent6">
                        <a:lumMod val="20000"/>
                        <a:lumOff val="80000"/>
                      </a:schemeClr>
                    </a:solidFill>
                  </a:tcPr>
                </a:tc>
                <a:extLst>
                  <a:ext uri="{0D108BD9-81ED-4DB2-BD59-A6C34878D82A}">
                    <a16:rowId xmlns:a16="http://schemas.microsoft.com/office/drawing/2014/main" val="1208927862"/>
                  </a:ext>
                </a:extLst>
              </a:tr>
              <a:tr h="407699">
                <a:tc>
                  <a:txBody>
                    <a:bodyPr/>
                    <a:lstStyle/>
                    <a:p>
                      <a:pPr algn="ctr"/>
                      <a:r>
                        <a:rPr lang="en-GB" sz="1200" kern="1200" dirty="0">
                          <a:solidFill>
                            <a:schemeClr val="tx1"/>
                          </a:solidFill>
                          <a:effectLst/>
                          <a:latin typeface="+mn-lt"/>
                          <a:ea typeface="+mn-ea"/>
                          <a:cs typeface="+mn-cs"/>
                        </a:rPr>
                        <a:t>Gestation</a:t>
                      </a:r>
                      <a:endParaRPr lang="en-GB" sz="1200" dirty="0"/>
                    </a:p>
                  </a:txBody>
                  <a:tcPr/>
                </a:tc>
                <a:tc>
                  <a:txBody>
                    <a:bodyPr/>
                    <a:lstStyle/>
                    <a:p>
                      <a:r>
                        <a:rPr lang="en-GB" sz="1100" kern="1200" dirty="0">
                          <a:solidFill>
                            <a:schemeClr val="tx1"/>
                          </a:solidFill>
                          <a:effectLst/>
                          <a:latin typeface="+mn-lt"/>
                          <a:ea typeface="+mn-ea"/>
                          <a:cs typeface="+mn-cs"/>
                        </a:rPr>
                        <a:t>The process or time when prenatal development takes place before birth.</a:t>
                      </a:r>
                    </a:p>
                  </a:txBody>
                  <a:tcPr/>
                </a:tc>
                <a:extLst>
                  <a:ext uri="{0D108BD9-81ED-4DB2-BD59-A6C34878D82A}">
                    <a16:rowId xmlns:a16="http://schemas.microsoft.com/office/drawing/2014/main" val="689411962"/>
                  </a:ext>
                </a:extLst>
              </a:tr>
              <a:tr h="341484">
                <a:tc>
                  <a:txBody>
                    <a:bodyPr/>
                    <a:lstStyle/>
                    <a:p>
                      <a:pPr algn="ctr"/>
                      <a:r>
                        <a:rPr lang="en-GB" sz="1200" kern="1200" dirty="0">
                          <a:solidFill>
                            <a:schemeClr val="tx1"/>
                          </a:solidFill>
                          <a:effectLst/>
                          <a:latin typeface="+mn-lt"/>
                          <a:ea typeface="+mn-ea"/>
                          <a:cs typeface="+mn-cs"/>
                        </a:rPr>
                        <a:t>Fertilisation</a:t>
                      </a:r>
                      <a:endParaRPr lang="en-GB" sz="1200" dirty="0"/>
                    </a:p>
                  </a:txBody>
                  <a:tcPr/>
                </a:tc>
                <a:tc>
                  <a:txBody>
                    <a:bodyPr/>
                    <a:lstStyle/>
                    <a:p>
                      <a:pPr algn="l"/>
                      <a:r>
                        <a:rPr lang="en-GB" sz="1100" dirty="0"/>
                        <a:t>The process of the male and female sex cells fusing together.</a:t>
                      </a:r>
                    </a:p>
                  </a:txBody>
                  <a:tcPr/>
                </a:tc>
                <a:extLst>
                  <a:ext uri="{0D108BD9-81ED-4DB2-BD59-A6C34878D82A}">
                    <a16:rowId xmlns:a16="http://schemas.microsoft.com/office/drawing/2014/main" val="1731458376"/>
                  </a:ext>
                </a:extLst>
              </a:tr>
              <a:tr h="341484">
                <a:tc>
                  <a:txBody>
                    <a:bodyPr/>
                    <a:lstStyle/>
                    <a:p>
                      <a:pPr algn="ctr"/>
                      <a:r>
                        <a:rPr lang="en-GB" sz="1200" kern="1200" dirty="0">
                          <a:solidFill>
                            <a:schemeClr val="tx1"/>
                          </a:solidFill>
                          <a:effectLst/>
                          <a:latin typeface="+mn-lt"/>
                          <a:ea typeface="+mn-ea"/>
                          <a:cs typeface="+mn-cs"/>
                        </a:rPr>
                        <a:t>Reproduce</a:t>
                      </a:r>
                      <a:endParaRPr lang="en-GB" sz="1200" dirty="0"/>
                    </a:p>
                  </a:txBody>
                  <a:tcPr/>
                </a:tc>
                <a:tc>
                  <a:txBody>
                    <a:bodyPr/>
                    <a:lstStyle/>
                    <a:p>
                      <a:pPr algn="l"/>
                      <a:r>
                        <a:rPr lang="en-GB" sz="1100" dirty="0"/>
                        <a:t>To produce young.</a:t>
                      </a:r>
                    </a:p>
                  </a:txBody>
                  <a:tcPr/>
                </a:tc>
                <a:extLst>
                  <a:ext uri="{0D108BD9-81ED-4DB2-BD59-A6C34878D82A}">
                    <a16:rowId xmlns:a16="http://schemas.microsoft.com/office/drawing/2014/main" val="3623907015"/>
                  </a:ext>
                </a:extLst>
              </a:tr>
              <a:tr h="341484">
                <a:tc>
                  <a:txBody>
                    <a:bodyPr/>
                    <a:lstStyle/>
                    <a:p>
                      <a:pPr algn="ctr"/>
                      <a:r>
                        <a:rPr lang="en-GB" sz="1200" kern="1200" dirty="0">
                          <a:solidFill>
                            <a:schemeClr val="tx1"/>
                          </a:solidFill>
                          <a:effectLst/>
                          <a:latin typeface="+mn-lt"/>
                          <a:ea typeface="+mn-ea"/>
                          <a:cs typeface="+mn-cs"/>
                        </a:rPr>
                        <a:t>Prenatal</a:t>
                      </a:r>
                      <a:endParaRPr lang="en-GB" sz="1200" dirty="0"/>
                    </a:p>
                  </a:txBody>
                  <a:tcPr/>
                </a:tc>
                <a:tc>
                  <a:txBody>
                    <a:bodyPr/>
                    <a:lstStyle/>
                    <a:p>
                      <a:pPr algn="l"/>
                      <a:r>
                        <a:rPr lang="en-GB" sz="1100" dirty="0"/>
                        <a:t>The cells develop and grow into a foetus inside the mother’s uterus. After around 9 months, the baby is born.</a:t>
                      </a:r>
                    </a:p>
                  </a:txBody>
                  <a:tcPr/>
                </a:tc>
                <a:extLst>
                  <a:ext uri="{0D108BD9-81ED-4DB2-BD59-A6C34878D82A}">
                    <a16:rowId xmlns:a16="http://schemas.microsoft.com/office/drawing/2014/main" val="2811998525"/>
                  </a:ext>
                </a:extLst>
              </a:tr>
              <a:tr h="341484">
                <a:tc>
                  <a:txBody>
                    <a:bodyPr/>
                    <a:lstStyle/>
                    <a:p>
                      <a:pPr algn="ctr"/>
                      <a:r>
                        <a:rPr lang="en-GB" sz="1200" kern="1200" dirty="0" err="1">
                          <a:solidFill>
                            <a:schemeClr val="tx1"/>
                          </a:solidFill>
                          <a:effectLst/>
                          <a:latin typeface="+mn-lt"/>
                          <a:ea typeface="+mn-ea"/>
                          <a:cs typeface="+mn-cs"/>
                        </a:rPr>
                        <a:t>Newborn</a:t>
                      </a:r>
                      <a:endParaRPr lang="en-GB" sz="1200" dirty="0"/>
                    </a:p>
                  </a:txBody>
                  <a:tcPr/>
                </a:tc>
                <a:tc>
                  <a:txBody>
                    <a:bodyPr/>
                    <a:lstStyle/>
                    <a:p>
                      <a:pPr algn="l"/>
                      <a:r>
                        <a:rPr lang="en-GB" sz="1100" dirty="0"/>
                        <a:t>A human infant that is less than 28 days old.</a:t>
                      </a:r>
                    </a:p>
                  </a:txBody>
                  <a:tcPr/>
                </a:tc>
                <a:extLst>
                  <a:ext uri="{0D108BD9-81ED-4DB2-BD59-A6C34878D82A}">
                    <a16:rowId xmlns:a16="http://schemas.microsoft.com/office/drawing/2014/main" val="3172681751"/>
                  </a:ext>
                </a:extLst>
              </a:tr>
              <a:tr h="341484">
                <a:tc>
                  <a:txBody>
                    <a:bodyPr/>
                    <a:lstStyle/>
                    <a:p>
                      <a:pPr algn="ctr"/>
                      <a:r>
                        <a:rPr lang="en-GB" sz="1200" kern="1200" dirty="0">
                          <a:solidFill>
                            <a:schemeClr val="tx1"/>
                          </a:solidFill>
                          <a:effectLst/>
                          <a:latin typeface="+mn-lt"/>
                          <a:ea typeface="+mn-ea"/>
                          <a:cs typeface="+mn-cs"/>
                        </a:rPr>
                        <a:t>Infant</a:t>
                      </a:r>
                      <a:endParaRPr lang="en-GB" sz="120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Child under 1 year of age.</a:t>
                      </a:r>
                    </a:p>
                  </a:txBody>
                  <a:tcPr/>
                </a:tc>
                <a:extLst>
                  <a:ext uri="{0D108BD9-81ED-4DB2-BD59-A6C34878D82A}">
                    <a16:rowId xmlns:a16="http://schemas.microsoft.com/office/drawing/2014/main" val="4161321163"/>
                  </a:ext>
                </a:extLst>
              </a:tr>
              <a:tr h="341484">
                <a:tc>
                  <a:txBody>
                    <a:bodyPr/>
                    <a:lstStyle/>
                    <a:p>
                      <a:pPr algn="ctr"/>
                      <a:r>
                        <a:rPr lang="en-GB" sz="1200" kern="1200" dirty="0">
                          <a:solidFill>
                            <a:schemeClr val="tx1"/>
                          </a:solidFill>
                          <a:effectLst/>
                          <a:latin typeface="+mn-lt"/>
                          <a:ea typeface="+mn-ea"/>
                          <a:cs typeface="+mn-cs"/>
                        </a:rPr>
                        <a:t>Toddler</a:t>
                      </a:r>
                      <a:endParaRPr lang="en-GB" sz="120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Child aged 12-36 months.</a:t>
                      </a:r>
                    </a:p>
                  </a:txBody>
                  <a:tcPr/>
                </a:tc>
                <a:extLst>
                  <a:ext uri="{0D108BD9-81ED-4DB2-BD59-A6C34878D82A}">
                    <a16:rowId xmlns:a16="http://schemas.microsoft.com/office/drawing/2014/main" val="3545005076"/>
                  </a:ext>
                </a:extLst>
              </a:tr>
              <a:tr h="341484">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Child</a:t>
                      </a: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Human</a:t>
                      </a:r>
                      <a:r>
                        <a:rPr lang="en-GB" sz="1100" kern="1200" baseline="0" dirty="0">
                          <a:solidFill>
                            <a:schemeClr val="tx1"/>
                          </a:solidFill>
                          <a:effectLst/>
                          <a:latin typeface="+mn-lt"/>
                          <a:ea typeface="+mn-ea"/>
                          <a:cs typeface="+mn-cs"/>
                        </a:rPr>
                        <a:t> aged 3-11 years.</a:t>
                      </a: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2043373527"/>
                  </a:ext>
                </a:extLst>
              </a:tr>
              <a:tr h="341484">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Adolescent</a:t>
                      </a:r>
                      <a:endParaRPr lang="en-GB" sz="120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Human aged 12-18 years old.</a:t>
                      </a:r>
                    </a:p>
                  </a:txBody>
                  <a:tcPr/>
                </a:tc>
                <a:extLst>
                  <a:ext uri="{0D108BD9-81ED-4DB2-BD59-A6C34878D82A}">
                    <a16:rowId xmlns:a16="http://schemas.microsoft.com/office/drawing/2014/main" val="2118520538"/>
                  </a:ext>
                </a:extLst>
              </a:tr>
              <a:tr h="341484">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Elderly person</a:t>
                      </a: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The final stage of life – often defined</a:t>
                      </a:r>
                      <a:r>
                        <a:rPr lang="en-GB" sz="1100" kern="1200" baseline="0" dirty="0">
                          <a:solidFill>
                            <a:schemeClr val="tx1"/>
                          </a:solidFill>
                          <a:effectLst/>
                          <a:latin typeface="+mn-lt"/>
                          <a:ea typeface="+mn-ea"/>
                          <a:cs typeface="+mn-cs"/>
                        </a:rPr>
                        <a:t> as over </a:t>
                      </a:r>
                      <a:r>
                        <a:rPr lang="en-GB" sz="1100" kern="1200" dirty="0">
                          <a:solidFill>
                            <a:schemeClr val="tx1"/>
                          </a:solidFill>
                          <a:effectLst/>
                          <a:latin typeface="+mn-lt"/>
                          <a:ea typeface="+mn-ea"/>
                          <a:cs typeface="+mn-cs"/>
                        </a:rPr>
                        <a:t>60/65 years.</a:t>
                      </a:r>
                    </a:p>
                  </a:txBody>
                  <a:tcPr/>
                </a:tc>
                <a:extLst>
                  <a:ext uri="{0D108BD9-81ED-4DB2-BD59-A6C34878D82A}">
                    <a16:rowId xmlns:a16="http://schemas.microsoft.com/office/drawing/2014/main" val="1941437277"/>
                  </a:ext>
                </a:extLst>
              </a:tr>
              <a:tr h="341484">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Hormones</a:t>
                      </a: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Hormones are your body's chemical messengers</a:t>
                      </a:r>
                      <a:r>
                        <a:rPr lang="en-GB" sz="1350" kern="1200" dirty="0">
                          <a:solidFill>
                            <a:schemeClr val="tx1"/>
                          </a:solidFill>
                          <a:effectLst/>
                          <a:latin typeface="+mn-lt"/>
                          <a:ea typeface="+mn-ea"/>
                          <a:cs typeface="+mn-cs"/>
                        </a:rPr>
                        <a:t>. </a:t>
                      </a: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2664085136"/>
                  </a:ext>
                </a:extLst>
              </a:tr>
              <a:tr h="341484">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Puberty</a:t>
                      </a: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The period during which adolescents reach sexual maturity and become capable of reproduction.</a:t>
                      </a: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3403420176"/>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3260407293"/>
              </p:ext>
            </p:extLst>
          </p:nvPr>
        </p:nvGraphicFramePr>
        <p:xfrm>
          <a:off x="100209" y="1161296"/>
          <a:ext cx="3155796" cy="4334629"/>
        </p:xfrm>
        <a:graphic>
          <a:graphicData uri="http://schemas.openxmlformats.org/drawingml/2006/table">
            <a:tbl>
              <a:tblPr firstRow="1" bandRow="1">
                <a:tableStyleId>{5940675A-B579-460E-94D1-54222C63F5DA}</a:tableStyleId>
              </a:tblPr>
              <a:tblGrid>
                <a:gridCol w="785616">
                  <a:extLst>
                    <a:ext uri="{9D8B030D-6E8A-4147-A177-3AD203B41FA5}">
                      <a16:colId xmlns:a16="http://schemas.microsoft.com/office/drawing/2014/main" val="754516515"/>
                    </a:ext>
                  </a:extLst>
                </a:gridCol>
                <a:gridCol w="2370180">
                  <a:extLst>
                    <a:ext uri="{9D8B030D-6E8A-4147-A177-3AD203B41FA5}">
                      <a16:colId xmlns:a16="http://schemas.microsoft.com/office/drawing/2014/main" val="3841209433"/>
                    </a:ext>
                  </a:extLst>
                </a:gridCol>
              </a:tblGrid>
              <a:tr h="290409">
                <a:tc gridSpan="2">
                  <a:txBody>
                    <a:bodyPr/>
                    <a:lstStyle/>
                    <a:p>
                      <a:pPr algn="ctr"/>
                      <a:r>
                        <a:rPr lang="en-GB" b="1" dirty="0"/>
                        <a:t>What?</a:t>
                      </a:r>
                      <a:r>
                        <a:rPr lang="en-GB" b="1" baseline="0" dirty="0"/>
                        <a:t> (Key Knowledge)</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253177">
                <a:tc gridSpan="2">
                  <a:txBody>
                    <a:bodyPr/>
                    <a:lstStyle/>
                    <a:p>
                      <a:pPr algn="ctr"/>
                      <a:r>
                        <a:rPr lang="en-GB" sz="1100" dirty="0"/>
                        <a:t>The human</a:t>
                      </a:r>
                      <a:r>
                        <a:rPr lang="en-GB" sz="1100" baseline="0" dirty="0"/>
                        <a:t> reproductive system</a:t>
                      </a:r>
                      <a:endParaRPr lang="en-GB" sz="1100" dirty="0"/>
                    </a:p>
                  </a:txBody>
                  <a:tcPr/>
                </a:tc>
                <a:tc hMerge="1">
                  <a:txBody>
                    <a:bodyPr/>
                    <a:lstStyle/>
                    <a:p>
                      <a:endParaRPr lang="en-GB"/>
                    </a:p>
                  </a:txBody>
                  <a:tcPr/>
                </a:tc>
                <a:extLst>
                  <a:ext uri="{0D108BD9-81ED-4DB2-BD59-A6C34878D82A}">
                    <a16:rowId xmlns:a16="http://schemas.microsoft.com/office/drawing/2014/main" val="2278425022"/>
                  </a:ext>
                </a:extLst>
              </a:tr>
              <a:tr h="577969">
                <a:tc>
                  <a:txBody>
                    <a:bodyPr/>
                    <a:lstStyle/>
                    <a:p>
                      <a:pPr algn="ctr"/>
                      <a:r>
                        <a:rPr lang="en-GB" sz="900" dirty="0"/>
                        <a:t>What is fertilisation?</a:t>
                      </a:r>
                    </a:p>
                  </a:txBody>
                  <a:tcPr/>
                </a:tc>
                <a:tc>
                  <a:txBody>
                    <a:bodyPr/>
                    <a:lstStyle/>
                    <a:p>
                      <a:pPr marL="0" indent="0">
                        <a:buFont typeface="Arial" panose="020B0604020202020204" pitchFamily="34" charset="0"/>
                        <a:buNone/>
                      </a:pPr>
                      <a:r>
                        <a:rPr lang="en-GB" sz="1100" kern="1200" dirty="0">
                          <a:solidFill>
                            <a:schemeClr val="tx1"/>
                          </a:solidFill>
                          <a:effectLst/>
                          <a:latin typeface="+mn-lt"/>
                          <a:ea typeface="+mn-ea"/>
                          <a:cs typeface="+mn-cs"/>
                        </a:rPr>
                        <a:t>The male</a:t>
                      </a:r>
                      <a:r>
                        <a:rPr lang="en-GB" sz="1100" kern="1200" baseline="0" dirty="0">
                          <a:solidFill>
                            <a:schemeClr val="tx1"/>
                          </a:solidFill>
                          <a:effectLst/>
                          <a:latin typeface="+mn-lt"/>
                          <a:ea typeface="+mn-ea"/>
                          <a:cs typeface="+mn-cs"/>
                        </a:rPr>
                        <a:t> and female sex cells fuse together.</a:t>
                      </a: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1862795563"/>
                  </a:ext>
                </a:extLst>
              </a:tr>
              <a:tr h="797044">
                <a:tc>
                  <a:txBody>
                    <a:bodyPr/>
                    <a:lstStyle/>
                    <a:p>
                      <a:pPr algn="ctr"/>
                      <a:r>
                        <a:rPr lang="en-GB" sz="1100" dirty="0"/>
                        <a:t>What is puberty?</a:t>
                      </a:r>
                    </a:p>
                  </a:txBody>
                  <a:tcPr/>
                </a:tc>
                <a:tc>
                  <a:txBody>
                    <a:bodyPr/>
                    <a:lstStyle/>
                    <a:p>
                      <a:pPr marL="0" marR="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100" kern="1200" dirty="0">
                          <a:solidFill>
                            <a:schemeClr val="tx1"/>
                          </a:solidFill>
                          <a:effectLst/>
                          <a:latin typeface="+mn-lt"/>
                          <a:ea typeface="+mn-ea"/>
                          <a:cs typeface="+mn-cs"/>
                        </a:rPr>
                        <a:t>Usually, puberty starts between ages 8 and 13 in girls and ages 9 and 15 in boys. At that stage, their pituitary gland (a pea-shaped gland located at the bottom of your brain) releases special hormones that change and mature</a:t>
                      </a:r>
                      <a:r>
                        <a:rPr lang="en-US" sz="1100" kern="1200" baseline="0" dirty="0">
                          <a:solidFill>
                            <a:schemeClr val="tx1"/>
                          </a:solidFill>
                          <a:effectLst/>
                          <a:latin typeface="+mn-lt"/>
                          <a:ea typeface="+mn-ea"/>
                          <a:cs typeface="+mn-cs"/>
                        </a:rPr>
                        <a:t> the body ready for reproduction.</a:t>
                      </a:r>
                      <a:r>
                        <a:rPr lang="en-US" sz="1100" kern="1200" dirty="0">
                          <a:solidFill>
                            <a:schemeClr val="tx1"/>
                          </a:solidFill>
                          <a:effectLst/>
                          <a:latin typeface="+mn-lt"/>
                          <a:ea typeface="+mn-ea"/>
                          <a:cs typeface="+mn-cs"/>
                        </a:rPr>
                        <a:t> </a:t>
                      </a: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3790129666"/>
                  </a:ext>
                </a:extLst>
              </a:tr>
              <a:tr h="580818">
                <a:tc>
                  <a:txBody>
                    <a:bodyPr/>
                    <a:lstStyle/>
                    <a:p>
                      <a:pPr algn="ctr"/>
                      <a:r>
                        <a:rPr lang="en-GB" sz="1100" dirty="0"/>
                        <a:t>Becoming old</a:t>
                      </a:r>
                    </a:p>
                  </a:txBody>
                  <a:tcPr/>
                </a:tc>
                <a:tc>
                  <a:txBody>
                    <a:bodyPr/>
                    <a:lstStyle/>
                    <a:p>
                      <a:pPr marL="0" marR="0" lvl="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kern="1200" dirty="0">
                          <a:solidFill>
                            <a:schemeClr val="tx1"/>
                          </a:solidFill>
                          <a:effectLst/>
                          <a:latin typeface="+mn-lt"/>
                          <a:ea typeface="+mn-ea"/>
                          <a:cs typeface="+mn-cs"/>
                        </a:rPr>
                        <a:t>As you get older, your skin wrinkles because it becomes thinner and less elastic. It gets drier too as it makes less oil and sweat. Your bones become more visible as you store less fat beneath your skin. Inside the body your bones and muscle become weaker. Your memory gets worse, and your immune system cannot fight disease as easily.</a:t>
                      </a:r>
                    </a:p>
                  </a:txBody>
                  <a:tcPr/>
                </a:tc>
                <a:extLst>
                  <a:ext uri="{0D108BD9-81ED-4DB2-BD59-A6C34878D82A}">
                    <a16:rowId xmlns:a16="http://schemas.microsoft.com/office/drawing/2014/main" val="689411962"/>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2917117179"/>
              </p:ext>
            </p:extLst>
          </p:nvPr>
        </p:nvGraphicFramePr>
        <p:xfrm>
          <a:off x="125848" y="5649841"/>
          <a:ext cx="3149207" cy="1985040"/>
        </p:xfrm>
        <a:graphic>
          <a:graphicData uri="http://schemas.openxmlformats.org/drawingml/2006/table">
            <a:tbl>
              <a:tblPr firstRow="1" bandRow="1">
                <a:tableStyleId>{5940675A-B579-460E-94D1-54222C63F5DA}</a:tableStyleId>
              </a:tblPr>
              <a:tblGrid>
                <a:gridCol w="3149207">
                  <a:extLst>
                    <a:ext uri="{9D8B030D-6E8A-4147-A177-3AD203B41FA5}">
                      <a16:colId xmlns:a16="http://schemas.microsoft.com/office/drawing/2014/main" val="754516515"/>
                    </a:ext>
                  </a:extLst>
                </a:gridCol>
              </a:tblGrid>
              <a:tr h="362200">
                <a:tc>
                  <a:txBody>
                    <a:bodyPr/>
                    <a:lstStyle/>
                    <a:p>
                      <a:pPr marL="0" indent="0" algn="ctr">
                        <a:buFont typeface="Arial" panose="020B0604020202020204" pitchFamily="34" charset="0"/>
                        <a:buNone/>
                      </a:pPr>
                      <a:r>
                        <a:rPr lang="en-GB" sz="1100" b="1" dirty="0"/>
                        <a:t>Pictures</a:t>
                      </a:r>
                      <a:r>
                        <a:rPr lang="en-GB" sz="1100" b="1" baseline="0" dirty="0"/>
                        <a:t> and Diagrams</a:t>
                      </a:r>
                      <a:endParaRPr lang="en-GB" sz="1100" b="1" dirty="0"/>
                    </a:p>
                  </a:txBody>
                  <a:tcPr>
                    <a:solidFill>
                      <a:schemeClr val="accent6">
                        <a:lumMod val="20000"/>
                        <a:lumOff val="80000"/>
                      </a:schemeClr>
                    </a:solidFill>
                  </a:tcPr>
                </a:tc>
                <a:extLst>
                  <a:ext uri="{0D108BD9-81ED-4DB2-BD59-A6C34878D82A}">
                    <a16:rowId xmlns:a16="http://schemas.microsoft.com/office/drawing/2014/main" val="3315443936"/>
                  </a:ext>
                </a:extLst>
              </a:tr>
              <a:tr h="1622840">
                <a:tc>
                  <a:txBody>
                    <a:bodyPr/>
                    <a:lstStyle/>
                    <a:p>
                      <a:pPr marL="0" lvl="0" indent="0">
                        <a:buFont typeface="Arial" panose="020B0604020202020204" pitchFamily="34" charset="0"/>
                        <a:buNone/>
                      </a:pP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500039769"/>
              </p:ext>
            </p:extLst>
          </p:nvPr>
        </p:nvGraphicFramePr>
        <p:xfrm>
          <a:off x="3425217" y="1199392"/>
          <a:ext cx="3276207" cy="954039"/>
        </p:xfrm>
        <a:graphic>
          <a:graphicData uri="http://schemas.openxmlformats.org/drawingml/2006/table">
            <a:tbl>
              <a:tblPr firstRow="1" bandRow="1">
                <a:tableStyleId>{5940675A-B579-460E-94D1-54222C63F5DA}</a:tableStyleId>
              </a:tblPr>
              <a:tblGrid>
                <a:gridCol w="3276207">
                  <a:extLst>
                    <a:ext uri="{9D8B030D-6E8A-4147-A177-3AD203B41FA5}">
                      <a16:colId xmlns:a16="http://schemas.microsoft.com/office/drawing/2014/main" val="754516515"/>
                    </a:ext>
                  </a:extLst>
                </a:gridCol>
              </a:tblGrid>
              <a:tr h="239249">
                <a:tc>
                  <a:txBody>
                    <a:bodyPr/>
                    <a:lstStyle/>
                    <a:p>
                      <a:pPr algn="ctr"/>
                      <a:r>
                        <a:rPr lang="en-GB" b="1" dirty="0"/>
                        <a:t>Statutory requirements</a:t>
                      </a:r>
                    </a:p>
                  </a:txBody>
                  <a:tcPr>
                    <a:solidFill>
                      <a:schemeClr val="accent6">
                        <a:lumMod val="20000"/>
                        <a:lumOff val="80000"/>
                      </a:schemeClr>
                    </a:solidFill>
                  </a:tcPr>
                </a:tc>
                <a:extLst>
                  <a:ext uri="{0D108BD9-81ED-4DB2-BD59-A6C34878D82A}">
                    <a16:rowId xmlns:a16="http://schemas.microsoft.com/office/drawing/2014/main" val="3315443936"/>
                  </a:ext>
                </a:extLst>
              </a:tr>
              <a:tr h="656859">
                <a:tc>
                  <a:txBody>
                    <a:bodyPr/>
                    <a:lstStyle/>
                    <a:p>
                      <a:pPr marL="0" marR="0" lvl="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350" kern="1200" dirty="0">
                          <a:solidFill>
                            <a:schemeClr val="tx1"/>
                          </a:solidFill>
                          <a:effectLst/>
                          <a:latin typeface="+mn-lt"/>
                          <a:ea typeface="+mn-ea"/>
                          <a:cs typeface="+mn-cs"/>
                        </a:rPr>
                        <a:t>Describe the changes as humans develop from birth to old age.</a:t>
                      </a:r>
                      <a:endParaRPr lang="en-GB" sz="1100" i="0" kern="1200" dirty="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pic>
        <p:nvPicPr>
          <p:cNvPr id="3" name="Picture 2" descr="Image result for stages of human development&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48" y="6093528"/>
            <a:ext cx="3103605" cy="1455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548578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582</TotalTime>
  <Words>395</Words>
  <Application>Microsoft Office PowerPoint</Application>
  <PresentationFormat>A4 Paper (210x297 mm)</PresentationFormat>
  <Paragraphs>47</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Natalie Talbot</cp:lastModifiedBy>
  <cp:revision>43</cp:revision>
  <dcterms:created xsi:type="dcterms:W3CDTF">2019-07-07T18:53:37Z</dcterms:created>
  <dcterms:modified xsi:type="dcterms:W3CDTF">2022-03-08T17:39:28Z</dcterms:modified>
</cp:coreProperties>
</file>