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1584" y="3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598046" cy="369332"/>
          </a:xfrm>
          <a:prstGeom prst="rect">
            <a:avLst/>
          </a:prstGeom>
          <a:noFill/>
          <a:ln w="38100">
            <a:solidFill>
              <a:srgbClr val="00B050"/>
            </a:solidFill>
          </a:ln>
        </p:spPr>
        <p:txBody>
          <a:bodyPr wrap="square" rtlCol="0">
            <a:spAutoFit/>
          </a:bodyPr>
          <a:lstStyle/>
          <a:p>
            <a:pPr algn="ctr"/>
            <a:r>
              <a:rPr lang="en-GB"/>
              <a:t>Knowledge </a:t>
            </a:r>
            <a:r>
              <a:rPr lang="en-GB" dirty="0"/>
              <a:t>Organiser</a:t>
            </a:r>
          </a:p>
        </p:txBody>
      </p:sp>
      <p:graphicFrame>
        <p:nvGraphicFramePr>
          <p:cNvPr id="5" name="Table 4"/>
          <p:cNvGraphicFramePr>
            <a:graphicFrameLocks noGrp="1"/>
          </p:cNvGraphicFramePr>
          <p:nvPr>
            <p:extLst>
              <p:ext uri="{D42A27DB-BD31-4B8C-83A1-F6EECF244321}">
                <p14:modId xmlns:p14="http://schemas.microsoft.com/office/powerpoint/2010/main" val="2470649089"/>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Rocks</a:t>
                      </a:r>
                    </a:p>
                  </a:txBody>
                  <a:tcPr>
                    <a:solidFill>
                      <a:srgbClr val="FFFF00"/>
                    </a:solidFill>
                  </a:tcPr>
                </a:tc>
                <a:tc>
                  <a:txBody>
                    <a:bodyPr/>
                    <a:lstStyle/>
                    <a:p>
                      <a:pPr algn="ctr"/>
                      <a:r>
                        <a:rPr lang="en-GB" b="1" dirty="0"/>
                        <a:t>Year</a:t>
                      </a:r>
                      <a:r>
                        <a:rPr lang="en-GB" b="1" baseline="0" dirty="0"/>
                        <a:t> 3</a:t>
                      </a:r>
                      <a:endParaRPr lang="en-GB" b="1" dirty="0"/>
                    </a:p>
                  </a:txBody>
                  <a:tcPr/>
                </a:tc>
                <a:tc>
                  <a:txBody>
                    <a:bodyPr/>
                    <a:lstStyle/>
                    <a:p>
                      <a:pPr algn="ctr"/>
                      <a:r>
                        <a:rPr lang="en-GB" b="1" dirty="0"/>
                        <a:t>Spring</a:t>
                      </a:r>
                      <a:r>
                        <a:rPr lang="en-GB" b="1" baseline="0" dirty="0"/>
                        <a:t> 2</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057382597"/>
              </p:ext>
            </p:extLst>
          </p:nvPr>
        </p:nvGraphicFramePr>
        <p:xfrm>
          <a:off x="3382027" y="7892660"/>
          <a:ext cx="3319398" cy="1678301"/>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6211">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1381121">
                <a:tc>
                  <a:txBody>
                    <a:bodyPr/>
                    <a:lstStyle/>
                    <a:p>
                      <a:pPr marL="171450" indent="-171450">
                        <a:buFont typeface="Arial" panose="020B0604020202020204" pitchFamily="34" charset="0"/>
                        <a:buChar char="•"/>
                      </a:pPr>
                      <a:r>
                        <a:rPr lang="en-GB" sz="1100" dirty="0"/>
                        <a:t>Classify rocks</a:t>
                      </a:r>
                      <a:r>
                        <a:rPr lang="en-GB" sz="1100" baseline="0" dirty="0"/>
                        <a:t> from around the school.</a:t>
                      </a:r>
                    </a:p>
                    <a:p>
                      <a:pPr marL="171450" indent="-171450">
                        <a:buFont typeface="Arial" panose="020B0604020202020204" pitchFamily="34" charset="0"/>
                        <a:buChar char="•"/>
                      </a:pPr>
                      <a:r>
                        <a:rPr lang="en-GB" sz="1100" baseline="0" dirty="0"/>
                        <a:t>Survey – Which are the rocks near our school?</a:t>
                      </a:r>
                    </a:p>
                    <a:p>
                      <a:pPr marL="171450" indent="-171450">
                        <a:buFont typeface="Arial" panose="020B0604020202020204" pitchFamily="34" charset="0"/>
                        <a:buChar char="•"/>
                      </a:pPr>
                      <a:r>
                        <a:rPr lang="en-GB" sz="1100" baseline="0" dirty="0"/>
                        <a:t>Investigate - Which rock is the most permeable.</a:t>
                      </a:r>
                    </a:p>
                    <a:p>
                      <a:pPr marL="171450" indent="-171450">
                        <a:buFont typeface="Arial" panose="020B0604020202020204" pitchFamily="34" charset="0"/>
                        <a:buChar char="•"/>
                      </a:pPr>
                      <a:r>
                        <a:rPr lang="en-GB" sz="1100" baseline="0" dirty="0"/>
                        <a:t>Create own fossils.</a:t>
                      </a:r>
                    </a:p>
                    <a:p>
                      <a:pPr marL="171450" indent="-171450">
                        <a:buFont typeface="Arial" panose="020B0604020202020204" pitchFamily="34" charset="0"/>
                        <a:buChar char="•"/>
                      </a:pPr>
                      <a:r>
                        <a:rPr lang="en-GB" sz="1100" baseline="0" dirty="0"/>
                        <a:t>Use cereal to show different layers of soil.</a:t>
                      </a:r>
                    </a:p>
                    <a:p>
                      <a:pPr marL="171450" indent="-171450">
                        <a:buFont typeface="Arial" panose="020B0604020202020204" pitchFamily="34" charset="0"/>
                        <a:buChar char="•"/>
                      </a:pPr>
                      <a:r>
                        <a:rPr lang="en-GB" sz="1100" baseline="0" dirty="0"/>
                        <a:t>Design and create a volcano.</a:t>
                      </a:r>
                    </a:p>
                    <a:p>
                      <a:pPr marL="171450" indent="-171450">
                        <a:buFont typeface="Arial" panose="020B0604020202020204" pitchFamily="34" charset="0"/>
                        <a:buChar char="•"/>
                      </a:pPr>
                      <a:endParaRPr lang="en-GB" sz="1100" dirty="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217138863"/>
              </p:ext>
            </p:extLst>
          </p:nvPr>
        </p:nvGraphicFramePr>
        <p:xfrm>
          <a:off x="3382027" y="2956902"/>
          <a:ext cx="3319398" cy="4656179"/>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200" dirty="0"/>
                        <a:t>Fossil</a:t>
                      </a:r>
                    </a:p>
                  </a:txBody>
                  <a:tcPr/>
                </a:tc>
                <a:tc>
                  <a:txBody>
                    <a:bodyPr/>
                    <a:lstStyle/>
                    <a:p>
                      <a:r>
                        <a:rPr lang="en-GB" sz="1200" dirty="0"/>
                        <a:t>Any preserved sign of past life more than 10,000 years old.</a:t>
                      </a:r>
                    </a:p>
                  </a:txBody>
                  <a:tcPr/>
                </a:tc>
                <a:extLst>
                  <a:ext uri="{0D108BD9-81ED-4DB2-BD59-A6C34878D82A}">
                    <a16:rowId xmlns:a16="http://schemas.microsoft.com/office/drawing/2014/main" val="689411962"/>
                  </a:ext>
                </a:extLst>
              </a:tr>
              <a:tr h="391255">
                <a:tc>
                  <a:txBody>
                    <a:bodyPr/>
                    <a:lstStyle/>
                    <a:p>
                      <a:pPr algn="ctr"/>
                      <a:r>
                        <a:rPr lang="en-GB" sz="1200" dirty="0"/>
                        <a:t>Magma</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Magma is found beneath the surface of the Earth</a:t>
                      </a:r>
                      <a:r>
                        <a:rPr lang="en-GB" sz="1200" dirty="0"/>
                        <a:t> and forms </a:t>
                      </a:r>
                      <a:r>
                        <a:rPr lang="en-GB" sz="1200" kern="1200" dirty="0">
                          <a:solidFill>
                            <a:schemeClr val="tx1"/>
                          </a:solidFill>
                          <a:effectLst/>
                          <a:latin typeface="+mn-lt"/>
                          <a:ea typeface="+mn-ea"/>
                          <a:cs typeface="+mn-cs"/>
                        </a:rPr>
                        <a:t>igneous rocks when</a:t>
                      </a:r>
                      <a:r>
                        <a:rPr lang="en-GB" sz="1200" kern="1200" baseline="0" dirty="0">
                          <a:solidFill>
                            <a:schemeClr val="tx1"/>
                          </a:solidFill>
                          <a:effectLst/>
                          <a:latin typeface="+mn-lt"/>
                          <a:ea typeface="+mn-ea"/>
                          <a:cs typeface="+mn-cs"/>
                        </a:rPr>
                        <a:t> cooled.</a:t>
                      </a:r>
                      <a:r>
                        <a:rPr lang="en-GB" sz="1200" kern="1200" dirty="0">
                          <a:solidFill>
                            <a:schemeClr val="tx1"/>
                          </a:solidFill>
                          <a:effectLst/>
                          <a:latin typeface="+mn-lt"/>
                          <a:ea typeface="+mn-ea"/>
                          <a:cs typeface="+mn-cs"/>
                        </a:rPr>
                        <a:t> </a:t>
                      </a:r>
                      <a:endParaRPr lang="en-GB" sz="1200" dirty="0"/>
                    </a:p>
                  </a:txBody>
                  <a:tcPr/>
                </a:tc>
                <a:extLst>
                  <a:ext uri="{0D108BD9-81ED-4DB2-BD59-A6C34878D82A}">
                    <a16:rowId xmlns:a16="http://schemas.microsoft.com/office/drawing/2014/main" val="1182001177"/>
                  </a:ext>
                </a:extLst>
              </a:tr>
              <a:tr h="391255">
                <a:tc>
                  <a:txBody>
                    <a:bodyPr/>
                    <a:lstStyle/>
                    <a:p>
                      <a:pPr algn="ctr"/>
                      <a:r>
                        <a:rPr lang="en-GB" sz="1200" dirty="0"/>
                        <a:t>Permeable</a:t>
                      </a:r>
                    </a:p>
                  </a:txBody>
                  <a:tcPr/>
                </a:tc>
                <a:tc>
                  <a:txBody>
                    <a:bodyPr/>
                    <a:lstStyle/>
                    <a:p>
                      <a:r>
                        <a:rPr lang="en-GB" sz="1200" b="0" kern="1200" dirty="0">
                          <a:solidFill>
                            <a:schemeClr val="tx1"/>
                          </a:solidFill>
                          <a:effectLst/>
                          <a:latin typeface="+mn-lt"/>
                          <a:ea typeface="+mn-ea"/>
                          <a:cs typeface="+mn-cs"/>
                        </a:rPr>
                        <a:t>A material which allows liquids or gases to pass through it.</a:t>
                      </a:r>
                      <a:endParaRPr lang="en-GB" sz="1200" dirty="0"/>
                    </a:p>
                  </a:txBody>
                  <a:tcPr/>
                </a:tc>
                <a:extLst>
                  <a:ext uri="{0D108BD9-81ED-4DB2-BD59-A6C34878D82A}">
                    <a16:rowId xmlns:a16="http://schemas.microsoft.com/office/drawing/2014/main" val="578428922"/>
                  </a:ext>
                </a:extLst>
              </a:tr>
              <a:tr h="391255">
                <a:tc>
                  <a:txBody>
                    <a:bodyPr/>
                    <a:lstStyle/>
                    <a:p>
                      <a:pPr algn="ctr"/>
                      <a:r>
                        <a:rPr lang="en-GB" sz="1200" dirty="0"/>
                        <a:t>Impermeable</a:t>
                      </a:r>
                    </a:p>
                  </a:txBody>
                  <a:tcPr/>
                </a:tc>
                <a:tc>
                  <a:txBody>
                    <a:bodyPr/>
                    <a:lstStyle/>
                    <a:p>
                      <a:r>
                        <a:rPr lang="en-GB" sz="1200" dirty="0"/>
                        <a:t>A material which does not allow liquids</a:t>
                      </a:r>
                      <a:r>
                        <a:rPr lang="en-GB" sz="1200" baseline="0" dirty="0"/>
                        <a:t> or gases to pass through it.</a:t>
                      </a:r>
                      <a:endParaRPr lang="en-GB" sz="1200" dirty="0"/>
                    </a:p>
                  </a:txBody>
                  <a:tcPr/>
                </a:tc>
                <a:extLst>
                  <a:ext uri="{0D108BD9-81ED-4DB2-BD59-A6C34878D82A}">
                    <a16:rowId xmlns:a16="http://schemas.microsoft.com/office/drawing/2014/main" val="787418437"/>
                  </a:ext>
                </a:extLst>
              </a:tr>
              <a:tr h="391255">
                <a:tc>
                  <a:txBody>
                    <a:bodyPr/>
                    <a:lstStyle/>
                    <a:p>
                      <a:pPr algn="ctr"/>
                      <a:r>
                        <a:rPr lang="en-GB" sz="1200" dirty="0"/>
                        <a:t>Solidify</a:t>
                      </a:r>
                    </a:p>
                  </a:txBody>
                  <a:tcPr/>
                </a:tc>
                <a:tc>
                  <a:txBody>
                    <a:bodyPr/>
                    <a:lstStyle/>
                    <a:p>
                      <a:r>
                        <a:rPr lang="en-GB" sz="1200" dirty="0"/>
                        <a:t>To become hard or solid</a:t>
                      </a:r>
                    </a:p>
                  </a:txBody>
                  <a:tcPr/>
                </a:tc>
                <a:extLst>
                  <a:ext uri="{0D108BD9-81ED-4DB2-BD59-A6C34878D82A}">
                    <a16:rowId xmlns:a16="http://schemas.microsoft.com/office/drawing/2014/main" val="1044720682"/>
                  </a:ext>
                </a:extLst>
              </a:tr>
              <a:tr h="391255">
                <a:tc>
                  <a:txBody>
                    <a:bodyPr/>
                    <a:lstStyle/>
                    <a:p>
                      <a:pPr algn="ctr"/>
                      <a:r>
                        <a:rPr lang="en-GB" sz="1200" dirty="0"/>
                        <a:t>Erosion</a:t>
                      </a:r>
                    </a:p>
                  </a:txBody>
                  <a:tcPr/>
                </a:tc>
                <a:tc>
                  <a:txBody>
                    <a:bodyPr/>
                    <a:lstStyle/>
                    <a:p>
                      <a:r>
                        <a:rPr lang="en-GB" sz="1200" dirty="0"/>
                        <a:t>The gradual destruction or diminution of something</a:t>
                      </a:r>
                    </a:p>
                  </a:txBody>
                  <a:tcPr/>
                </a:tc>
                <a:extLst>
                  <a:ext uri="{0D108BD9-81ED-4DB2-BD59-A6C34878D82A}">
                    <a16:rowId xmlns:a16="http://schemas.microsoft.com/office/drawing/2014/main" val="369619665"/>
                  </a:ext>
                </a:extLst>
              </a:tr>
              <a:tr h="391255">
                <a:tc>
                  <a:txBody>
                    <a:bodyPr/>
                    <a:lstStyle/>
                    <a:p>
                      <a:pPr algn="ctr"/>
                      <a:r>
                        <a:rPr lang="en-GB" sz="1200" dirty="0"/>
                        <a:t>Volcano</a:t>
                      </a:r>
                    </a:p>
                  </a:txBody>
                  <a:tcPr/>
                </a:tc>
                <a:tc>
                  <a:txBody>
                    <a:bodyPr/>
                    <a:lstStyle/>
                    <a:p>
                      <a:r>
                        <a:rPr lang="en-GB" sz="1200" dirty="0"/>
                        <a:t>A mountain or hill</a:t>
                      </a:r>
                      <a:r>
                        <a:rPr lang="en-GB" sz="1200" baseline="0" dirty="0"/>
                        <a:t> with </a:t>
                      </a:r>
                      <a:r>
                        <a:rPr lang="en-GB" sz="1200" dirty="0"/>
                        <a:t>a crater or vent through which lava, rock fragments, hot vapour, and gas are or have been erupted from the earth's crust.</a:t>
                      </a:r>
                    </a:p>
                  </a:txBody>
                  <a:tcPr/>
                </a:tc>
                <a:extLst>
                  <a:ext uri="{0D108BD9-81ED-4DB2-BD59-A6C34878D82A}">
                    <a16:rowId xmlns:a16="http://schemas.microsoft.com/office/drawing/2014/main" val="269237797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739024233"/>
              </p:ext>
            </p:extLst>
          </p:nvPr>
        </p:nvGraphicFramePr>
        <p:xfrm>
          <a:off x="100209" y="1161296"/>
          <a:ext cx="3155796" cy="6101729"/>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a:t>What?</a:t>
                      </a:r>
                      <a:r>
                        <a:rPr lang="en-GB" b="1" baseline="0"/>
                        <a:t> </a:t>
                      </a:r>
                      <a:r>
                        <a:rPr lang="en-GB" b="1" baseline="0" dirty="0"/>
                        <a:t>(Key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582207">
                <a:tc>
                  <a:txBody>
                    <a:bodyPr/>
                    <a:lstStyle/>
                    <a:p>
                      <a:pPr algn="ctr"/>
                      <a:r>
                        <a:rPr lang="en-GB" sz="1100" dirty="0"/>
                        <a:t>What</a:t>
                      </a:r>
                      <a:r>
                        <a:rPr lang="en-GB" sz="1100" baseline="0" dirty="0"/>
                        <a:t> is a mineral?</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A naturally occurring chemical with the same properties all the way through.</a:t>
                      </a:r>
                    </a:p>
                  </a:txBody>
                  <a:tcPr/>
                </a:tc>
                <a:extLst>
                  <a:ext uri="{0D108BD9-81ED-4DB2-BD59-A6C34878D82A}">
                    <a16:rowId xmlns:a16="http://schemas.microsoft.com/office/drawing/2014/main" val="1487942093"/>
                  </a:ext>
                </a:extLst>
              </a:tr>
              <a:tr h="648800">
                <a:tc>
                  <a:txBody>
                    <a:bodyPr/>
                    <a:lstStyle/>
                    <a:p>
                      <a:pPr algn="ctr"/>
                      <a:r>
                        <a:rPr lang="en-GB" sz="1100" dirty="0"/>
                        <a:t>Rocks</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Rocks are made of minerals, fragments of older rocks, or fossils. </a:t>
                      </a:r>
                    </a:p>
                  </a:txBody>
                  <a:tcPr/>
                </a:tc>
                <a:extLst>
                  <a:ext uri="{0D108BD9-81ED-4DB2-BD59-A6C34878D82A}">
                    <a16:rowId xmlns:a16="http://schemas.microsoft.com/office/drawing/2014/main" val="2055643441"/>
                  </a:ext>
                </a:extLst>
              </a:tr>
              <a:tr h="648800">
                <a:tc>
                  <a:txBody>
                    <a:bodyPr/>
                    <a:lstStyle/>
                    <a:p>
                      <a:pPr algn="ctr"/>
                      <a:r>
                        <a:rPr lang="en-GB" sz="1100" dirty="0"/>
                        <a:t>Hardness</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The most important property for classifying rocks. Hardness is the amount of resistance to scratching. </a:t>
                      </a:r>
                    </a:p>
                  </a:txBody>
                  <a:tcPr/>
                </a:tc>
                <a:extLst>
                  <a:ext uri="{0D108BD9-81ED-4DB2-BD59-A6C34878D82A}">
                    <a16:rowId xmlns:a16="http://schemas.microsoft.com/office/drawing/2014/main" val="956038243"/>
                  </a:ext>
                </a:extLst>
              </a:tr>
              <a:tr h="648800">
                <a:tc>
                  <a:txBody>
                    <a:bodyPr/>
                    <a:lstStyle/>
                    <a:p>
                      <a:pPr algn="ctr"/>
                      <a:r>
                        <a:rPr lang="en-GB" sz="1100" dirty="0"/>
                        <a:t>How</a:t>
                      </a:r>
                      <a:r>
                        <a:rPr lang="en-GB" sz="1100" baseline="0" dirty="0"/>
                        <a:t> is soil made?</a:t>
                      </a:r>
                      <a:endParaRPr lang="en-GB" sz="110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From the ground when rocks are worn away (eroded). Soil consists of small bits of rock, organic matter, air, water and living things. </a:t>
                      </a:r>
                    </a:p>
                  </a:txBody>
                  <a:tcPr/>
                </a:tc>
                <a:extLst>
                  <a:ext uri="{0D108BD9-81ED-4DB2-BD59-A6C34878D82A}">
                    <a16:rowId xmlns:a16="http://schemas.microsoft.com/office/drawing/2014/main" val="2349593223"/>
                  </a:ext>
                </a:extLst>
              </a:tr>
              <a:tr h="264050">
                <a:tc gridSpan="2">
                  <a:txBody>
                    <a:bodyPr/>
                    <a:lstStyle/>
                    <a:p>
                      <a:pPr algn="ctr"/>
                      <a:r>
                        <a:rPr lang="en-GB" sz="1100" dirty="0"/>
                        <a:t>Rock formation</a:t>
                      </a:r>
                    </a:p>
                  </a:txBody>
                  <a:tcPr/>
                </a:tc>
                <a:tc hMerge="1">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986812011"/>
                  </a:ext>
                </a:extLst>
              </a:tr>
              <a:tr h="417995">
                <a:tc>
                  <a:txBody>
                    <a:bodyPr/>
                    <a:lstStyle/>
                    <a:p>
                      <a:pPr algn="ctr"/>
                      <a:r>
                        <a:rPr lang="en-GB" sz="1100" dirty="0"/>
                        <a:t>Igneous</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This is when molten rock (magma) has cooled. </a:t>
                      </a:r>
                    </a:p>
                  </a:txBody>
                  <a:tcPr/>
                </a:tc>
                <a:extLst>
                  <a:ext uri="{0D108BD9-81ED-4DB2-BD59-A6C34878D82A}">
                    <a16:rowId xmlns:a16="http://schemas.microsoft.com/office/drawing/2014/main" val="3199356192"/>
                  </a:ext>
                </a:extLst>
              </a:tr>
              <a:tr h="746419">
                <a:tc>
                  <a:txBody>
                    <a:bodyPr/>
                    <a:lstStyle/>
                    <a:p>
                      <a:pPr algn="ctr"/>
                      <a:r>
                        <a:rPr lang="en-GB" sz="1100" dirty="0"/>
                        <a:t>Sedimentary</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This is when the igneous rocks are worn down and carried by rivers and wind to the sea where they form sediment. Over time, layers of sediment build up and are compressed into rocks. These sometimes</a:t>
                      </a:r>
                      <a:r>
                        <a:rPr lang="en-GB" sz="1100" kern="1200" baseline="0" dirty="0">
                          <a:solidFill>
                            <a:schemeClr val="tx1"/>
                          </a:solidFill>
                          <a:effectLst/>
                          <a:latin typeface="+mn-lt"/>
                          <a:ea typeface="+mn-ea"/>
                          <a:cs typeface="+mn-cs"/>
                        </a:rPr>
                        <a:t> contain fossils.</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451815322"/>
                  </a:ext>
                </a:extLst>
              </a:tr>
              <a:tr h="746419">
                <a:tc>
                  <a:txBody>
                    <a:bodyPr/>
                    <a:lstStyle/>
                    <a:p>
                      <a:pPr algn="ctr"/>
                      <a:r>
                        <a:rPr lang="en-GB" sz="1100" dirty="0"/>
                        <a:t>Metamorphic</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This when the structure of the rock has been changed due to intense pressure and heat. </a:t>
                      </a:r>
                    </a:p>
                  </a:txBody>
                  <a:tcPr/>
                </a:tc>
                <a:extLst>
                  <a:ext uri="{0D108BD9-81ED-4DB2-BD59-A6C34878D82A}">
                    <a16:rowId xmlns:a16="http://schemas.microsoft.com/office/drawing/2014/main" val="1552339411"/>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038215416"/>
              </p:ext>
            </p:extLst>
          </p:nvPr>
        </p:nvGraphicFramePr>
        <p:xfrm>
          <a:off x="3382028" y="1164671"/>
          <a:ext cx="3319398" cy="1691640"/>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6373">
                <a:tc>
                  <a:txBody>
                    <a:bodyPr/>
                    <a:lstStyle/>
                    <a:p>
                      <a:pPr marL="171450" indent="-171450" algn="ctr">
                        <a:buFont typeface="Arial" panose="020B0604020202020204" pitchFamily="34" charset="0"/>
                        <a:buChar char="•"/>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323581">
                <a:tc>
                  <a:txBody>
                    <a:bodyPr/>
                    <a:lstStyle/>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Compare and group together different kinds of rocks on the basis of their appearance and simple physical properties</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Describe in simple terms how fossils are formed when things that have lived are trapped within rock.</a:t>
                      </a:r>
                    </a:p>
                    <a:p>
                      <a:pPr marL="171450" lvl="0" indent="-171450">
                        <a:buFont typeface="Arial" panose="020B0604020202020204" pitchFamily="34" charset="0"/>
                        <a:buChar char="•"/>
                      </a:pPr>
                      <a:r>
                        <a:rPr lang="en-GB" sz="1100" kern="1200" dirty="0">
                          <a:solidFill>
                            <a:schemeClr val="tx1"/>
                          </a:solidFill>
                          <a:effectLst/>
                          <a:latin typeface="+mn-lt"/>
                          <a:ea typeface="+mn-ea"/>
                          <a:cs typeface="+mn-cs"/>
                        </a:rPr>
                        <a:t>Recognise that soils are made from rocks and organic matter.</a:t>
                      </a:r>
                    </a:p>
                    <a:p>
                      <a:pPr marL="171450" lvl="0" indent="-171450">
                        <a:buFont typeface="Arial" panose="020B0604020202020204" pitchFamily="34" charset="0"/>
                        <a:buChar cha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248302915"/>
              </p:ext>
            </p:extLst>
          </p:nvPr>
        </p:nvGraphicFramePr>
        <p:xfrm>
          <a:off x="100209" y="7618761"/>
          <a:ext cx="3155796" cy="2147539"/>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380269">
                <a:tc>
                  <a:txBody>
                    <a:bodyPr/>
                    <a:lstStyle/>
                    <a:p>
                      <a:pPr algn="ctr"/>
                      <a:r>
                        <a:rPr lang="en-GB" b="1" dirty="0"/>
                        <a:t>Diagrams</a:t>
                      </a:r>
                    </a:p>
                  </a:txBody>
                  <a:tcPr>
                    <a:solidFill>
                      <a:schemeClr val="accent6">
                        <a:lumMod val="20000"/>
                        <a:lumOff val="80000"/>
                      </a:schemeClr>
                    </a:solidFill>
                  </a:tcPr>
                </a:tc>
                <a:extLst>
                  <a:ext uri="{0D108BD9-81ED-4DB2-BD59-A6C34878D82A}">
                    <a16:rowId xmlns:a16="http://schemas.microsoft.com/office/drawing/2014/main" val="3315443936"/>
                  </a:ext>
                </a:extLst>
              </a:tr>
              <a:tr h="1767270">
                <a:tc>
                  <a:txBody>
                    <a:bodyPr/>
                    <a:lstStyle/>
                    <a:p>
                      <a:pPr marL="0" indent="0">
                        <a:buFont typeface="Arial" panose="020B0604020202020204" pitchFamily="34" charset="0"/>
                        <a:buNone/>
                      </a:pPr>
                      <a:endParaRPr lang="en-GB" sz="1100" dirty="0"/>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8161138"/>
            <a:ext cx="2888673" cy="1461262"/>
          </a:xfrm>
          <a:prstGeom prst="rect">
            <a:avLst/>
          </a:prstGeom>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287</TotalTime>
  <Words>384</Words>
  <Application>Microsoft Office PowerPoint</Application>
  <PresentationFormat>A4 Paper (210x297 mm)</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37</cp:revision>
  <dcterms:created xsi:type="dcterms:W3CDTF">2019-07-07T18:53:37Z</dcterms:created>
  <dcterms:modified xsi:type="dcterms:W3CDTF">2022-03-08T17:35:55Z</dcterms:modified>
</cp:coreProperties>
</file>