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BFF4BA0-543C-4DA5-84EA-207F3508A264}">
  <a:tblStyle styleId="{7BFF4BA0-543C-4DA5-84EA-207F3508A26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752" y="3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89461" y="87681"/>
            <a:ext cx="6601216" cy="369332"/>
          </a:xfrm>
          <a:prstGeom prst="rect">
            <a:avLst/>
          </a:prstGeom>
          <a:noFill/>
          <a:ln w="38100" cap="flat" cmpd="sng">
            <a:solidFill>
              <a:srgbClr val="2E75B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Knowledge 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Organiser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3"/>
          <p:cNvGraphicFramePr/>
          <p:nvPr>
            <p:extLst>
              <p:ext uri="{D42A27DB-BD31-4B8C-83A1-F6EECF244321}">
                <p14:modId xmlns:p14="http://schemas.microsoft.com/office/powerpoint/2010/main" val="1799137251"/>
              </p:ext>
            </p:extLst>
          </p:nvPr>
        </p:nvGraphicFramePr>
        <p:xfrm>
          <a:off x="100209" y="576743"/>
          <a:ext cx="6601200" cy="370850"/>
        </p:xfrm>
        <a:graphic>
          <a:graphicData uri="http://schemas.openxmlformats.org/drawingml/2006/table">
            <a:tbl>
              <a:tblPr firstRow="1" bandRow="1">
                <a:noFill/>
                <a:tableStyleId>{7BFF4BA0-543C-4DA5-84EA-207F3508A264}</a:tableStyleId>
              </a:tblPr>
              <a:tblGrid>
                <a:gridCol w="1650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0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0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0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dirty="0"/>
                        <a:t>Science</a:t>
                      </a:r>
                      <a:r>
                        <a:rPr lang="en-GB" sz="1350" b="1" u="none" strike="noStrike" cap="none" dirty="0"/>
                        <a:t> Focus</a:t>
                      </a:r>
                      <a:endParaRPr sz="1350" b="1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dirty="0"/>
                        <a:t>Plants</a:t>
                      </a:r>
                      <a:endParaRPr sz="1350" b="1" u="none" strike="noStrike" cap="none" dirty="0"/>
                    </a:p>
                  </a:txBody>
                  <a:tcPr marL="91450" marR="91450" marT="45725" marB="45725">
                    <a:solidFill>
                      <a:srgbClr val="FFFF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 dirty="0"/>
                        <a:t>Year 3</a:t>
                      </a:r>
                      <a:endParaRPr sz="1350" b="1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dirty="0"/>
                        <a:t>Summer</a:t>
                      </a:r>
                      <a:r>
                        <a:rPr lang="en-GB" sz="1350" b="1" u="none" strike="noStrike" cap="none" dirty="0"/>
                        <a:t> </a:t>
                      </a:r>
                      <a:r>
                        <a:rPr lang="en-GB" sz="1350" b="1" dirty="0"/>
                        <a:t>2</a:t>
                      </a:r>
                      <a:r>
                        <a:rPr lang="en-GB" sz="1350" b="1" u="none" strike="noStrike" cap="none" dirty="0"/>
                        <a:t> </a:t>
                      </a:r>
                      <a:endParaRPr sz="1350" b="1" u="none" strike="noStrike" cap="none" dirty="0"/>
                    </a:p>
                  </a:txBody>
                  <a:tcPr marL="91450" marR="91450" marT="45725" marB="45725">
                    <a:solidFill>
                      <a:srgbClr val="FFFF00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6" name="Google Shape;86;p13"/>
          <p:cNvGraphicFramePr/>
          <p:nvPr>
            <p:extLst>
              <p:ext uri="{D42A27DB-BD31-4B8C-83A1-F6EECF244321}">
                <p14:modId xmlns:p14="http://schemas.microsoft.com/office/powerpoint/2010/main" val="2480792981"/>
              </p:ext>
            </p:extLst>
          </p:nvPr>
        </p:nvGraphicFramePr>
        <p:xfrm>
          <a:off x="89461" y="5979947"/>
          <a:ext cx="3166050" cy="3364725"/>
        </p:xfrm>
        <a:graphic>
          <a:graphicData uri="http://schemas.openxmlformats.org/drawingml/2006/table">
            <a:tbl>
              <a:tblPr firstRow="1" bandRow="1">
                <a:noFill/>
                <a:tableStyleId>{7BFF4BA0-543C-4DA5-84EA-207F3508A264}</a:tableStyleId>
              </a:tblPr>
              <a:tblGrid>
                <a:gridCol w="3166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39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Diagrams and Symbols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9CC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08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5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5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5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5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5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5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5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7" name="Google Shape;87;p13"/>
          <p:cNvGraphicFramePr/>
          <p:nvPr>
            <p:extLst>
              <p:ext uri="{D42A27DB-BD31-4B8C-83A1-F6EECF244321}">
                <p14:modId xmlns:p14="http://schemas.microsoft.com/office/powerpoint/2010/main" val="1551281049"/>
              </p:ext>
            </p:extLst>
          </p:nvPr>
        </p:nvGraphicFramePr>
        <p:xfrm>
          <a:off x="3399469" y="3139313"/>
          <a:ext cx="3235975" cy="4464759"/>
        </p:xfrm>
        <a:graphic>
          <a:graphicData uri="http://schemas.openxmlformats.org/drawingml/2006/table">
            <a:tbl>
              <a:tblPr firstRow="1" bandRow="1">
                <a:noFill/>
                <a:tableStyleId>{7BFF4BA0-543C-4DA5-84EA-207F3508A264}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9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225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/>
                        <a:t>What? (Key vocab)</a:t>
                      </a:r>
                      <a:endParaRPr sz="1350" b="1"/>
                    </a:p>
                  </a:txBody>
                  <a:tcPr marL="91450" marR="91450" marT="45725" marB="45725"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/>
                        <a:t>Spelling</a:t>
                      </a:r>
                      <a:endParaRPr sz="1350" b="1"/>
                    </a:p>
                  </a:txBody>
                  <a:tcPr marL="91450" marR="91450" marT="45725" marB="45725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/>
                        <a:t>Definition</a:t>
                      </a:r>
                      <a:endParaRPr sz="1350" b="1"/>
                    </a:p>
                  </a:txBody>
                  <a:tcPr marL="91450" marR="91450" marT="45725" marB="45725">
                    <a:solidFill>
                      <a:srgbClr val="9CC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604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Absorb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</a:rPr>
                        <a:t>to</a:t>
                      </a:r>
                      <a:r>
                        <a:rPr lang="en-GB" sz="1100" baseline="0" dirty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GB" sz="1100" dirty="0">
                          <a:solidFill>
                            <a:srgbClr val="000000"/>
                          </a:solidFill>
                        </a:rPr>
                        <a:t>soak up or take in</a:t>
                      </a:r>
                      <a:endParaRPr sz="1100" i="0" dirty="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4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Germination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</a:rPr>
                        <a:t>if a seed germinates or if it is germinated, it starts to grow</a:t>
                      </a:r>
                      <a:endParaRPr sz="1100" i="0" dirty="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Fertilisation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in plants, where pollen meets the ovule to form a seed</a:t>
                      </a:r>
                      <a:endParaRPr sz="1100" i="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5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 Carbon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  dioxide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a gas produced by animals and people breathing out</a:t>
                      </a:r>
                      <a:endParaRPr sz="1100" i="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61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Pollen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To pollinate a plant or tree means to fertilise it with pollen. This is often done by insects</a:t>
                      </a:r>
                      <a:endParaRPr sz="1100" i="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Transported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taking something from one place to another</a:t>
                      </a:r>
                      <a:endParaRPr sz="1100" i="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08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Stigma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the top of the centre part of a flower which takes in pollen</a:t>
                      </a:r>
                      <a:endParaRPr sz="1100" i="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98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rgbClr val="000000"/>
                          </a:solidFill>
                        </a:rPr>
                        <a:t>Dispersed</a:t>
                      </a: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</a:rPr>
                        <a:t>scattered, separated, or spread through a large area</a:t>
                      </a:r>
                      <a:endParaRPr sz="1100" i="0" dirty="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88" name="Google Shape;88;p13"/>
          <p:cNvGraphicFramePr/>
          <p:nvPr>
            <p:extLst>
              <p:ext uri="{D42A27DB-BD31-4B8C-83A1-F6EECF244321}">
                <p14:modId xmlns:p14="http://schemas.microsoft.com/office/powerpoint/2010/main" val="344682389"/>
              </p:ext>
            </p:extLst>
          </p:nvPr>
        </p:nvGraphicFramePr>
        <p:xfrm>
          <a:off x="134743" y="1067314"/>
          <a:ext cx="3041675" cy="4762540"/>
        </p:xfrm>
        <a:graphic>
          <a:graphicData uri="http://schemas.openxmlformats.org/drawingml/2006/table">
            <a:tbl>
              <a:tblPr firstRow="1" bandRow="1">
                <a:noFill/>
                <a:tableStyleId>{7BFF4BA0-543C-4DA5-84EA-207F3508A264}</a:tableStyleId>
              </a:tblPr>
              <a:tblGrid>
                <a:gridCol w="95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4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625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/>
                        <a:t>What? (Key Knowledge)</a:t>
                      </a:r>
                      <a:endParaRPr sz="1350" b="1"/>
                    </a:p>
                  </a:txBody>
                  <a:tcPr marL="91450" marR="91450" marT="45725" marB="45725"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2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The functions of the different parts of a plant</a:t>
                      </a:r>
                      <a:endParaRPr sz="11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The petals on a flower are usually bright - this is to attract bees and other insects so that they can collect pollen to make seeds. </a:t>
                      </a:r>
                      <a:endParaRPr sz="11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The seeds are then able to grow to make new plants. This is called germination. </a:t>
                      </a:r>
                      <a:endParaRPr sz="11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Leaves use carbon dioxide and sunlight to make food for the plant.</a:t>
                      </a:r>
                      <a:endParaRPr sz="1100" b="0" i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2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What do different plants need to grow?</a:t>
                      </a:r>
                      <a:endParaRPr sz="11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Air, water, sunlight, nutrients from the soil, room to grow, suitable temperature </a:t>
                      </a:r>
                      <a:endParaRPr sz="11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The amount of each of these may vary depending on the type of plant. For example, cacti need less water than other plants.</a:t>
                      </a:r>
                      <a:endParaRPr sz="11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0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How is water transported within plants?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 dirty="0"/>
                        <a:t>The process of water transportation is the way water moves through a plant.</a:t>
                      </a:r>
                      <a:endParaRPr sz="1100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 dirty="0"/>
                        <a:t> The roots absorb water from the soil. </a:t>
                      </a:r>
                      <a:endParaRPr sz="1100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 dirty="0"/>
                        <a:t>The stem transports water to the leaves. Water evaporates from the leaves.</a:t>
                      </a:r>
                      <a:endParaRPr sz="11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9" name="Google Shape;89;p13"/>
          <p:cNvGraphicFramePr/>
          <p:nvPr>
            <p:extLst>
              <p:ext uri="{D42A27DB-BD31-4B8C-83A1-F6EECF244321}">
                <p14:modId xmlns:p14="http://schemas.microsoft.com/office/powerpoint/2010/main" val="3039697663"/>
              </p:ext>
            </p:extLst>
          </p:nvPr>
        </p:nvGraphicFramePr>
        <p:xfrm>
          <a:off x="3390069" y="7782552"/>
          <a:ext cx="3174325" cy="1562120"/>
        </p:xfrm>
        <a:graphic>
          <a:graphicData uri="http://schemas.openxmlformats.org/drawingml/2006/table">
            <a:tbl>
              <a:tblPr firstRow="1" bandRow="1">
                <a:noFill/>
                <a:tableStyleId>{7BFF4BA0-543C-4DA5-84EA-207F3508A264}</a:tableStyleId>
              </a:tblPr>
              <a:tblGrid>
                <a:gridCol w="382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1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2600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dirty="0"/>
                        <a:t>Possible experiences</a:t>
                      </a:r>
                      <a:endParaRPr sz="1350" b="1" dirty="0"/>
                    </a:p>
                  </a:txBody>
                  <a:tcPr marL="91450" marR="91450" marT="45725" marB="45725"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Opportunities to experiment with seeds and flowering plants.</a:t>
                      </a:r>
                      <a:endParaRPr sz="1100" dirty="0"/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Class plant, children to note and record observations.</a:t>
                      </a:r>
                      <a:endParaRPr sz="1100" dirty="0"/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Possible visit to local gardens to explore the life cycle of a flowering plant.</a:t>
                      </a:r>
                      <a:endParaRPr sz="11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0" name="Google Shape;90;p13"/>
          <p:cNvGraphicFramePr/>
          <p:nvPr>
            <p:extLst>
              <p:ext uri="{D42A27DB-BD31-4B8C-83A1-F6EECF244321}">
                <p14:modId xmlns:p14="http://schemas.microsoft.com/office/powerpoint/2010/main" val="499198042"/>
              </p:ext>
            </p:extLst>
          </p:nvPr>
        </p:nvGraphicFramePr>
        <p:xfrm>
          <a:off x="3390069" y="1067319"/>
          <a:ext cx="3254775" cy="1893513"/>
        </p:xfrm>
        <a:graphic>
          <a:graphicData uri="http://schemas.openxmlformats.org/drawingml/2006/table">
            <a:tbl>
              <a:tblPr firstRow="1" bandRow="1">
                <a:noFill/>
                <a:tableStyleId>{7BFF4BA0-543C-4DA5-84EA-207F3508A264}</a:tableStyleId>
              </a:tblPr>
              <a:tblGrid>
                <a:gridCol w="3254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58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/>
                        <a:t>What should I already know?</a:t>
                      </a:r>
                      <a:endParaRPr sz="1100" b="1"/>
                    </a:p>
                  </a:txBody>
                  <a:tcPr marL="91450" marR="91450" marT="45725" marB="45725">
                    <a:solidFill>
                      <a:srgbClr val="9CC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97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rgbClr val="0B0C0C"/>
                          </a:solidFill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-Which things are living and which are not.</a:t>
                      </a:r>
                      <a:endParaRPr sz="1200" dirty="0">
                        <a:solidFill>
                          <a:srgbClr val="0B0C0C"/>
                        </a:solidFill>
                        <a:highlight>
                          <a:srgbClr val="FFFFFF"/>
                        </a:highlight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rgbClr val="0B0C0C"/>
                          </a:solidFill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-A variety of common wild and garden plants, including deciduous and evergreen trees and how to identify them.</a:t>
                      </a:r>
                      <a:endParaRPr sz="1200" dirty="0">
                        <a:solidFill>
                          <a:srgbClr val="0B0C0C"/>
                        </a:solidFill>
                        <a:highlight>
                          <a:srgbClr val="FFFFFF"/>
                        </a:highlight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rgbClr val="0B0C0C"/>
                          </a:solidFill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-Plants need water, light and a suitable temperature to grow and stay healthy.</a:t>
                      </a:r>
                      <a:endParaRPr sz="1200" dirty="0">
                        <a:solidFill>
                          <a:srgbClr val="0B0C0C"/>
                        </a:solidFill>
                        <a:highlight>
                          <a:srgbClr val="FFFFFF"/>
                        </a:highlight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rgbClr val="0B0C0C"/>
                          </a:solidFill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-Plants and animals depend on each other to survive.</a:t>
                      </a:r>
                      <a:endParaRPr sz="1200" dirty="0">
                        <a:solidFill>
                          <a:srgbClr val="0B0C0C"/>
                        </a:solidFill>
                        <a:highlight>
                          <a:srgbClr val="FFFFFF"/>
                        </a:highlight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50" y="7095536"/>
            <a:ext cx="2877460" cy="11335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388</Words>
  <Application>Microsoft Office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Abdullahi-Bashir</dc:creator>
  <cp:lastModifiedBy>Natalie Talbot</cp:lastModifiedBy>
  <cp:revision>9</cp:revision>
  <dcterms:modified xsi:type="dcterms:W3CDTF">2022-03-08T17:35:36Z</dcterms:modified>
</cp:coreProperties>
</file>