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5"/>
  </p:sldMasterIdLst>
  <p:notesMasterIdLst>
    <p:notesMasterId r:id="rId6"/>
  </p:notesMasterIdLst>
  <p:sldIdLst>
    <p:sldId id="256" r:id="rId7"/>
  </p:sldIdLst>
  <p:sldSz cy="9906000" cx="6858000"/>
  <p:notesSz cx="6797675" cy="9874250"/>
  <p:embeddedFontLst>
    <p:embeddedFont>
      <p:font typeface="Nunito"/>
      <p:regular r:id="rId8"/>
      <p:bold r:id="rId9"/>
      <p:italic r:id="rId10"/>
      <p:boldItalic r:id="rId11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3120">
          <p15:clr>
            <a:srgbClr val="000000"/>
          </p15:clr>
        </p15:guide>
        <p15:guide id="2" pos="2160">
          <p15:clr>
            <a:srgbClr val="000000"/>
          </p15:clr>
        </p15:guide>
      </p15:sldGuideLst>
    </p:ext>
    <p:ext uri="http://customooxmlschemas.google.com/">
      <go:slidesCustomData xmlns:go="http://customooxmlschemas.google.com/" r:id="rId12" roundtripDataSignature="AMtx7mjF9o8saUlZWdaYSTn4tybh6AexQ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A38F11BC-D0F8-4449-A593-358C1D51E819}">
  <a:tblStyle styleId="{A38F11BC-D0F8-4449-A593-358C1D51E819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 b="off" i="off"/>
    </a:band1H>
    <a:band2H>
      <a:tcTxStyle b="off" i="off"/>
    </a:band2H>
    <a:band1V>
      <a:tcTxStyle b="off" i="off"/>
    </a:band1V>
    <a:band2V>
      <a:tcTxStyle b="off" i="off"/>
    </a:band2V>
    <a:lastCol>
      <a:tcTxStyle b="off" i="off"/>
    </a:lastCol>
    <a:firstCol>
      <a:tcTxStyle b="off" i="off"/>
    </a:firstCol>
    <a:lastRow>
      <a:tcTxStyle b="off" i="off"/>
    </a:lastRow>
    <a:seCell>
      <a:tcTxStyle b="off" i="off"/>
    </a:seCell>
    <a:swCell>
      <a:tcTxStyle b="off" i="off"/>
    </a:swCell>
    <a:firstRow>
      <a:tcTxStyle b="off" i="off"/>
    </a:firstRow>
    <a:neCell>
      <a:tcTxStyle b="off" i="off"/>
    </a:neCell>
    <a:nwCell>
      <a:tcTxStyle b="off" i="off"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3120" orient="horz"/>
        <p:guide pos="216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11" Type="http://schemas.openxmlformats.org/officeDocument/2006/relationships/font" Target="fonts/Nunito-boldItalic.fntdata"/><Relationship Id="rId10" Type="http://schemas.openxmlformats.org/officeDocument/2006/relationships/font" Target="fonts/Nunito-italic.fntdata"/><Relationship Id="rId12" Type="http://customschemas.google.com/relationships/presentationmetadata" Target="metadata"/><Relationship Id="rId9" Type="http://schemas.openxmlformats.org/officeDocument/2006/relationships/font" Target="fonts/Nunito-bold.fntdata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font" Target="fonts/Nunito-regular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33150" y="740550"/>
            <a:ext cx="4532000" cy="37028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79750" y="4690250"/>
            <a:ext cx="5438125" cy="4443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79750" y="4690250"/>
            <a:ext cx="5438125" cy="4443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33150" y="740550"/>
            <a:ext cx="4532000" cy="37028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/>
          <p:nvPr>
            <p:ph type="ctrTitle"/>
          </p:nvPr>
        </p:nvSpPr>
        <p:spPr>
          <a:xfrm>
            <a:off x="514350" y="1621191"/>
            <a:ext cx="5829300" cy="344875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3"/>
          <p:cNvSpPr txBox="1"/>
          <p:nvPr>
            <p:ph idx="1" type="subTitle"/>
          </p:nvPr>
        </p:nvSpPr>
        <p:spPr>
          <a:xfrm>
            <a:off x="857250" y="5202944"/>
            <a:ext cx="5143500" cy="23916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/>
        </p:txBody>
      </p:sp>
      <p:sp>
        <p:nvSpPr>
          <p:cNvPr id="14" name="Google Shape;14;p3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3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3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" type="body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4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4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/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5"/>
          <p:cNvSpPr txBox="1"/>
          <p:nvPr>
            <p:ph idx="1" type="body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350"/>
              <a:buNone/>
              <a:defRPr sz="135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5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5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5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6"/>
          <p:cNvSpPr txBox="1"/>
          <p:nvPr>
            <p:ph idx="1" type="body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6"/>
          <p:cNvSpPr txBox="1"/>
          <p:nvPr>
            <p:ph idx="2" type="body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6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6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/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7"/>
          <p:cNvSpPr txBox="1"/>
          <p:nvPr>
            <p:ph idx="1" type="body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b="1" sz="135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39" name="Google Shape;39;p7"/>
          <p:cNvSpPr txBox="1"/>
          <p:nvPr>
            <p:ph idx="2" type="body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7"/>
          <p:cNvSpPr txBox="1"/>
          <p:nvPr>
            <p:ph idx="3" type="body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b="1" sz="150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b="1" sz="135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9pPr>
          </a:lstStyle>
          <a:p/>
        </p:txBody>
      </p:sp>
      <p:sp>
        <p:nvSpPr>
          <p:cNvPr id="41" name="Google Shape;41;p7"/>
          <p:cNvSpPr txBox="1"/>
          <p:nvPr>
            <p:ph idx="4" type="body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7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7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7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8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8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8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9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9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/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0"/>
          <p:cNvSpPr txBox="1"/>
          <p:nvPr>
            <p:ph idx="1" type="body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6195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2385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indent="-32385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indent="-32385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indent="-32385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indent="-32385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indent="-32385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/>
        </p:txBody>
      </p:sp>
      <p:sp>
        <p:nvSpPr>
          <p:cNvPr id="57" name="Google Shape;57;p10"/>
          <p:cNvSpPr txBox="1"/>
          <p:nvPr>
            <p:ph idx="2" type="body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/>
        </p:txBody>
      </p:sp>
      <p:sp>
        <p:nvSpPr>
          <p:cNvPr id="58" name="Google Shape;58;p10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0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0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/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1"/>
          <p:cNvSpPr/>
          <p:nvPr>
            <p:ph idx="2" type="pic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/>
          <p:nvPr>
            <p:ph idx="1" type="body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indent="-2286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indent="-2286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indent="-2286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indent="-2286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indent="-2286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indent="-2286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indent="-2286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indent="-2286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/>
        </p:txBody>
      </p:sp>
      <p:sp>
        <p:nvSpPr>
          <p:cNvPr id="65" name="Google Shape;65;p11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1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1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2"/>
          <p:cNvSpPr txBox="1"/>
          <p:nvPr>
            <p:ph idx="1" type="body"/>
          </p:nvPr>
        </p:nvSpPr>
        <p:spPr>
          <a:xfrm rot="5400000">
            <a:off x="286367" y="2822135"/>
            <a:ext cx="6285266" cy="59150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2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2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2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/>
          <p:nvPr>
            <p:ph type="title"/>
          </p:nvPr>
        </p:nvSpPr>
        <p:spPr>
          <a:xfrm rot="5400000">
            <a:off x="1449696" y="3985464"/>
            <a:ext cx="8394877" cy="147875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3"/>
          <p:cNvSpPr txBox="1"/>
          <p:nvPr>
            <p:ph idx="1" type="body"/>
          </p:nvPr>
        </p:nvSpPr>
        <p:spPr>
          <a:xfrm rot="5400000">
            <a:off x="-1550679" y="2549570"/>
            <a:ext cx="8394877" cy="43505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3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3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3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/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b="0" i="0" sz="3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2"/>
          <p:cNvSpPr txBox="1"/>
          <p:nvPr>
            <p:ph idx="1" type="body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61950" lvl="0" marL="457200" marR="0" rtl="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b="0" i="0" sz="2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42900" lvl="1" marL="9144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23850" lvl="2" marL="13716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b="0" i="0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14325" lvl="3" marL="18288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14325" lvl="4" marL="22860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14325" lvl="5" marL="27432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14325" lvl="6" marL="32004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14325" lvl="7" marL="36576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14325" lvl="8" marL="4114800" marR="0" rtl="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b="0" i="0" sz="13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2"/>
          <p:cNvSpPr txBox="1"/>
          <p:nvPr>
            <p:ph idx="10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2"/>
          <p:cNvSpPr txBox="1"/>
          <p:nvPr>
            <p:ph idx="11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2"/>
          <p:cNvSpPr txBox="1"/>
          <p:nvPr>
            <p:ph idx="12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/>
        </p:nvSpPr>
        <p:spPr>
          <a:xfrm>
            <a:off x="94659" y="80106"/>
            <a:ext cx="6601200" cy="369300"/>
          </a:xfrm>
          <a:prstGeom prst="rect">
            <a:avLst/>
          </a:prstGeom>
          <a:noFill/>
          <a:ln cap="flat" cmpd="sng" w="38100">
            <a:solidFill>
              <a:srgbClr val="00B05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Spring Trust – Knowledge Organiser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85" name="Google Shape;85;p1"/>
          <p:cNvGraphicFramePr/>
          <p:nvPr/>
        </p:nvGraphicFramePr>
        <p:xfrm>
          <a:off x="168434" y="576743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{A38F11BC-D0F8-4449-A593-358C1D51E819}</a:tableStyleId>
              </a:tblPr>
              <a:tblGrid>
                <a:gridCol w="1582075"/>
                <a:gridCol w="1668550"/>
                <a:gridCol w="1632050"/>
                <a:gridCol w="1650300"/>
              </a:tblGrid>
              <a:tr h="3708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50"/>
                        <a:buFont typeface="Arial"/>
                        <a:buNone/>
                      </a:pPr>
                      <a:r>
                        <a:rPr b="1" lang="en-GB" sz="1350" u="none" cap="none" strike="noStrike"/>
                        <a:t>Computing Focus</a:t>
                      </a:r>
                      <a:endParaRPr b="1" sz="135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50"/>
                        <a:buFont typeface="Arial"/>
                        <a:buNone/>
                      </a:pPr>
                      <a:r>
                        <a:rPr b="1" lang="en-GB" sz="1350" u="none" cap="none" strike="noStrike"/>
                        <a:t>Introduction to Programming </a:t>
                      </a:r>
                      <a:endParaRPr b="1" sz="1350" u="none" cap="none" strike="noStrike"/>
                    </a:p>
                  </a:txBody>
                  <a:tcPr marT="45725" marB="45725" marR="91450" marL="9145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50"/>
                        <a:buFont typeface="Arial"/>
                        <a:buNone/>
                      </a:pPr>
                      <a:r>
                        <a:rPr b="1" lang="en-GB" sz="1350" u="none" cap="none" strike="noStrike"/>
                        <a:t>Year 1</a:t>
                      </a:r>
                      <a:endParaRPr b="1" sz="135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50"/>
                        <a:buFont typeface="Arial"/>
                        <a:buNone/>
                      </a:pPr>
                      <a:r>
                        <a:rPr b="1" lang="en-GB" sz="1350" u="none" cap="none" strike="noStrike"/>
                        <a:t>Spring 1  </a:t>
                      </a:r>
                      <a:endParaRPr b="1" sz="1350" u="none" cap="none" strike="noStrike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86" name="Google Shape;86;p1"/>
          <p:cNvGraphicFramePr/>
          <p:nvPr/>
        </p:nvGraphicFramePr>
        <p:xfrm>
          <a:off x="3428999" y="7468228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{A38F11BC-D0F8-4449-A593-358C1D51E819}</a:tableStyleId>
              </a:tblPr>
              <a:tblGrid>
                <a:gridCol w="3272425"/>
              </a:tblGrid>
              <a:tr h="2482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1" lang="en-GB" sz="1200" u="none" cap="none" strike="noStrike"/>
                        <a:t>Diagrams and Symbols</a:t>
                      </a:r>
                      <a:endParaRPr b="1" sz="1200" u="none" cap="none" strike="noStrike"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</a:tr>
              <a:tr h="1815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50"/>
                        <a:buFont typeface="Arial"/>
                        <a:buNone/>
                      </a:pPr>
                      <a:r>
                        <a:t/>
                      </a:r>
                      <a:endParaRPr sz="135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50"/>
                        <a:buFont typeface="Arial"/>
                        <a:buNone/>
                      </a:pPr>
                      <a:r>
                        <a:t/>
                      </a:r>
                      <a:endParaRPr sz="135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50"/>
                        <a:buFont typeface="Arial"/>
                        <a:buNone/>
                      </a:pPr>
                      <a:r>
                        <a:t/>
                      </a:r>
                      <a:endParaRPr sz="135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50"/>
                        <a:buFont typeface="Arial"/>
                        <a:buNone/>
                      </a:pPr>
                      <a:r>
                        <a:t/>
                      </a:r>
                      <a:endParaRPr sz="135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50"/>
                        <a:buFont typeface="Arial"/>
                        <a:buNone/>
                      </a:pPr>
                      <a:r>
                        <a:t/>
                      </a:r>
                      <a:endParaRPr sz="135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50"/>
                        <a:buFont typeface="Arial"/>
                        <a:buNone/>
                      </a:pPr>
                      <a:r>
                        <a:rPr lang="en-GB" sz="1350" u="none" cap="none" strike="noStrike"/>
                        <a:t>Beebot</a:t>
                      </a:r>
                      <a:endParaRPr sz="135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50"/>
                        <a:buFont typeface="Arial"/>
                        <a:buNone/>
                      </a:pPr>
                      <a:r>
                        <a:t/>
                      </a:r>
                      <a:endParaRPr sz="135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50"/>
                        <a:buFont typeface="Arial"/>
                        <a:buNone/>
                      </a:pPr>
                      <a:r>
                        <a:t/>
                      </a:r>
                      <a:endParaRPr sz="135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50"/>
                        <a:buFont typeface="Arial"/>
                        <a:buNone/>
                      </a:pPr>
                      <a:r>
                        <a:t/>
                      </a:r>
                      <a:endParaRPr sz="1350" u="none" cap="none" strike="noStrike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87" name="Google Shape;87;p1"/>
          <p:cNvGraphicFramePr/>
          <p:nvPr/>
        </p:nvGraphicFramePr>
        <p:xfrm>
          <a:off x="3424036" y="1226063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{A38F11BC-D0F8-4449-A593-358C1D51E819}</a:tableStyleId>
              </a:tblPr>
              <a:tblGrid>
                <a:gridCol w="1057525"/>
                <a:gridCol w="2224850"/>
              </a:tblGrid>
              <a:tr h="293125">
                <a:tc grid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1" lang="en-GB" sz="1200" u="none" cap="none" strike="noStrike"/>
                        <a:t>What? (Key vocab)</a:t>
                      </a:r>
                      <a:endParaRPr b="1" sz="1200" u="none" cap="none" strike="noStrike"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  <a:tc hMerge="1"/>
              </a:tr>
              <a:tr h="2931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1" lang="en-GB" sz="1200" u="none" cap="none" strike="noStrike"/>
                        <a:t>Spelling</a:t>
                      </a:r>
                      <a:endParaRPr b="1" sz="1200" u="none" cap="none" strike="noStrike"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1" lang="en-GB" sz="1200" u="none" cap="none" strike="noStrike"/>
                        <a:t>Definition</a:t>
                      </a:r>
                      <a:endParaRPr b="1" sz="1200" u="none" cap="none" strike="noStrike"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</a:tr>
              <a:tr h="6123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/>
                        <a:t>Instruction </a:t>
                      </a:r>
                      <a:endParaRPr sz="12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/>
                        <a:t>A sequence of instructions/ algorithm written to perform a task </a:t>
                      </a:r>
                      <a:endParaRPr sz="1200" u="none" cap="none" strike="noStrike"/>
                    </a:p>
                  </a:txBody>
                  <a:tcPr marT="45725" marB="45725" marR="91450" marL="91450"/>
                </a:tc>
              </a:tr>
              <a:tr h="6123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/>
                        <a:t>Algorithm </a:t>
                      </a:r>
                      <a:endParaRPr sz="12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/>
                        <a:t>Is a set of step by step instructions used to carry out a task. </a:t>
                      </a:r>
                      <a:endParaRPr sz="1200" u="none" cap="none" strike="noStrike"/>
                    </a:p>
                  </a:txBody>
                  <a:tcPr marT="45725" marB="45725" marR="91450" marL="91450"/>
                </a:tc>
              </a:tr>
              <a:tr h="6123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/>
                        <a:t>Debug </a:t>
                      </a:r>
                      <a:endParaRPr sz="12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/>
                        <a:t>Checking a code works and makes changes to the program if it doesn’t. </a:t>
                      </a:r>
                      <a:endParaRPr sz="1200" u="none" cap="none" strike="noStrike"/>
                    </a:p>
                  </a:txBody>
                  <a:tcPr marT="45725" marB="45725" marR="91450" marL="91450"/>
                </a:tc>
              </a:tr>
              <a:tr h="6123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/>
                        <a:t>Program </a:t>
                      </a:r>
                      <a:endParaRPr sz="12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/>
                        <a:t>A program iis a set of instructions completed in order to complete a task. </a:t>
                      </a:r>
                      <a:endParaRPr sz="1200" u="none" cap="none" strike="noStrike"/>
                    </a:p>
                  </a:txBody>
                  <a:tcPr marT="45725" marB="45725" marR="91450" marL="91450"/>
                </a:tc>
              </a:tr>
              <a:tr h="4376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/>
                        <a:t>Input </a:t>
                      </a:r>
                      <a:endParaRPr sz="12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/>
                        <a:t>Information that goes into a computer </a:t>
                      </a:r>
                      <a:endParaRPr sz="1200" u="none" cap="none" strike="noStrike"/>
                    </a:p>
                  </a:txBody>
                  <a:tcPr marT="45725" marB="45725" marR="91450" marL="91450"/>
                </a:tc>
              </a:tr>
              <a:tr h="4376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/>
                        <a:t>Output </a:t>
                      </a:r>
                      <a:endParaRPr sz="12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/>
                        <a:t>Information that comes out of a computer.</a:t>
                      </a:r>
                      <a:endParaRPr sz="1200" u="none" cap="none" strike="noStrike"/>
                    </a:p>
                  </a:txBody>
                  <a:tcPr marT="45725" marB="45725" marR="91450" marL="91450"/>
                </a:tc>
              </a:tr>
              <a:tr h="4376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/>
                        <a:t>Sequence </a:t>
                      </a:r>
                      <a:endParaRPr sz="12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/>
                        <a:t>Instructions given in the correct order. </a:t>
                      </a:r>
                      <a:endParaRPr sz="1200" u="none" cap="none" strike="noStrike"/>
                    </a:p>
                  </a:txBody>
                  <a:tcPr marT="45725" marB="45725" marR="91450" marL="91450"/>
                </a:tc>
              </a:tr>
              <a:tr h="3776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/>
                        <a:t>Data </a:t>
                      </a:r>
                      <a:endParaRPr sz="12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/>
                        <a:t>D</a:t>
                      </a:r>
                      <a:r>
                        <a:rPr lang="en-GB" sz="1200" u="none" cap="none" strike="noStrike"/>
                        <a:t>ata is information </a:t>
                      </a:r>
                      <a:endParaRPr sz="1200" u="none" cap="none" strike="noStrike"/>
                    </a:p>
                  </a:txBody>
                  <a:tcPr marT="45725" marB="45725" marR="91450" marL="91450"/>
                </a:tc>
              </a:tr>
              <a:tr h="3776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sz="12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sz="1200" u="none" cap="none" strike="noStrike"/>
                    </a:p>
                  </a:txBody>
                  <a:tcPr marT="45725" marB="45725" marR="91450" marL="91450"/>
                </a:tc>
              </a:tr>
              <a:tr h="4865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sz="12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sz="1200" u="none" cap="none" strike="noStrike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88" name="Google Shape;88;p1"/>
          <p:cNvGraphicFramePr/>
          <p:nvPr/>
        </p:nvGraphicFramePr>
        <p:xfrm>
          <a:off x="100209" y="1207013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{A38F11BC-D0F8-4449-A593-358C1D51E819}</a:tableStyleId>
              </a:tblPr>
              <a:tblGrid>
                <a:gridCol w="1017775"/>
                <a:gridCol w="2162750"/>
              </a:tblGrid>
              <a:tr h="270450">
                <a:tc grid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1" lang="en-GB" sz="1200" u="none" cap="none" strike="noStrike"/>
                        <a:t>What? (Key Knowledge)</a:t>
                      </a:r>
                      <a:endParaRPr b="1" sz="1200" u="none" cap="none" strike="noStrike"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  <a:tc hMerge="1"/>
              </a:tr>
              <a:tr h="31553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u="none" cap="none" strike="noStrike"/>
                        <a:t>Algorithm </a:t>
                      </a:r>
                      <a:endParaRPr sz="1200" u="none" cap="none" strike="noStrike"/>
                    </a:p>
                  </a:txBody>
                  <a:tcPr marT="45725" marB="45725" marR="91450" marL="91450"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333333"/>
                          </a:solidFill>
                          <a:latin typeface="Nunito"/>
                          <a:ea typeface="Nunito"/>
                          <a:cs typeface="Nunito"/>
                          <a:sym typeface="Nunito"/>
                        </a:rPr>
                        <a:t>An algorithm is a set of instructions that we complete in order to achieve a task.</a:t>
                      </a:r>
                      <a:endParaRPr sz="1100" u="none" cap="none" strike="noStrike">
                        <a:solidFill>
                          <a:srgbClr val="333333"/>
                        </a:solidFill>
                        <a:latin typeface="Nunito"/>
                        <a:ea typeface="Nunito"/>
                        <a:cs typeface="Nunito"/>
                        <a:sym typeface="Nunito"/>
                      </a:endParaRPr>
                    </a:p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14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333333"/>
                          </a:solidFill>
                          <a:latin typeface="Nunito"/>
                          <a:ea typeface="Nunito"/>
                          <a:cs typeface="Nunito"/>
                          <a:sym typeface="Nunito"/>
                        </a:rPr>
                        <a:t>You could write an algorithm to complete mundane tasks such as making a cup of tea or to complete complex tasks such as calculating the odds that a team will win a football match. </a:t>
                      </a:r>
                      <a:endParaRPr sz="1100" u="none" cap="none" strike="noStrike">
                        <a:solidFill>
                          <a:srgbClr val="333333"/>
                        </a:solidFill>
                        <a:latin typeface="Nunito"/>
                        <a:ea typeface="Nunito"/>
                        <a:cs typeface="Nunito"/>
                        <a:sym typeface="Nunito"/>
                      </a:endParaRPr>
                    </a:p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14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solidFill>
                            <a:srgbClr val="333333"/>
                          </a:solidFill>
                          <a:latin typeface="Nunito"/>
                          <a:ea typeface="Nunito"/>
                          <a:cs typeface="Nunito"/>
                          <a:sym typeface="Nunito"/>
                        </a:rPr>
                        <a:t>In computing an algorithm refers to the set of instructions that a computer follows in the order in which they are given.</a:t>
                      </a:r>
                      <a:endParaRPr sz="1100" u="none" cap="none" strike="noStrike">
                        <a:solidFill>
                          <a:srgbClr val="333333"/>
                        </a:solidFill>
                        <a:latin typeface="Nunito"/>
                        <a:ea typeface="Nunito"/>
                        <a:cs typeface="Nunito"/>
                        <a:sym typeface="Nunito"/>
                      </a:endParaRPr>
                    </a:p>
                    <a:p>
                      <a:pPr indent="0" lvl="0" marL="0" marR="0" rtl="0" algn="l">
                        <a:lnSpc>
                          <a:spcPct val="115000"/>
                        </a:lnSpc>
                        <a:spcBef>
                          <a:spcPts val="14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t/>
                      </a:r>
                      <a:endParaRPr sz="1100" u="none" cap="none" strike="noStrike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sz="1200" u="none" cap="none" strike="noStrike"/>
                    </a:p>
                  </a:txBody>
                  <a:tcPr marT="45725" marB="45725" marR="91450" marL="91450">
                    <a:lnL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3179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t/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sz="1200" u="none" cap="none" strike="noStrike"/>
                    </a:p>
                  </a:txBody>
                  <a:tcPr marT="45725" marB="45725" marR="91450" marL="91450">
                    <a:lnT cap="flat" cmpd="sng" w="12700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</a:tr>
            </a:tbl>
          </a:graphicData>
        </a:graphic>
      </p:graphicFrame>
      <p:graphicFrame>
        <p:nvGraphicFramePr>
          <p:cNvPr id="89" name="Google Shape;89;p1"/>
          <p:cNvGraphicFramePr/>
          <p:nvPr/>
        </p:nvGraphicFramePr>
        <p:xfrm>
          <a:off x="94659" y="7031522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{A38F11BC-D0F8-4449-A593-358C1D51E819}</a:tableStyleId>
              </a:tblPr>
              <a:tblGrid>
                <a:gridCol w="2841775"/>
                <a:gridCol w="349850"/>
              </a:tblGrid>
              <a:tr h="261525">
                <a:tc grid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b="1" lang="en-GB" sz="1200" u="none" cap="none" strike="noStrike"/>
                        <a:t>Skills</a:t>
                      </a:r>
                      <a:endParaRPr b="1" sz="1200" u="none" cap="none" strike="noStrike"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  <a:tc hMerge="1"/>
              </a:tr>
              <a:tr h="4359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/>
                        <a:t>I can say what an algorithm is </a:t>
                      </a:r>
                      <a:endParaRPr sz="13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b="1" sz="1200" u="none" cap="none" strike="noStrike"/>
                    </a:p>
                  </a:txBody>
                  <a:tcPr marT="45725" marB="45725" marR="91450" marL="91450"/>
                </a:tc>
              </a:tr>
              <a:tr h="385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Calibri"/>
                        <a:buNone/>
                      </a:pPr>
                      <a:r>
                        <a:rPr b="0" lang="en-GB" sz="1100" u="none" cap="none" strike="noStrike"/>
                        <a:t>I can</a:t>
                      </a:r>
                      <a:r>
                        <a:rPr lang="en-GB" sz="1100" u="none" cap="none" strike="noStrike"/>
                        <a:t> create step by step instructions. </a:t>
                      </a:r>
                      <a:endParaRPr sz="13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b="1" sz="1200" u="none" cap="none" strike="noStrike"/>
                    </a:p>
                  </a:txBody>
                  <a:tcPr marT="45725" marB="45725" marR="91450" marL="91450"/>
                </a:tc>
              </a:tr>
              <a:tr h="4359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Calibri"/>
                        <a:buNone/>
                      </a:pPr>
                      <a:r>
                        <a:rPr b="0" lang="en-GB" sz="1100" u="none" cap="none" strike="noStrike"/>
                        <a:t>I can</a:t>
                      </a:r>
                      <a:r>
                        <a:rPr lang="en-GB" sz="1100" u="none" cap="none" strike="noStrike"/>
                        <a:t> say instructions orally to program a beebot. </a:t>
                      </a:r>
                      <a:endParaRPr sz="13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b="1" sz="1200" u="none" cap="none" strike="noStrike"/>
                    </a:p>
                  </a:txBody>
                  <a:tcPr marT="45725" marB="45725" marR="91450" marL="91450"/>
                </a:tc>
              </a:tr>
              <a:tr h="3245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Calibri"/>
                        <a:buNone/>
                      </a:pPr>
                      <a:r>
                        <a:rPr b="0" lang="en-GB" sz="1100" u="none" cap="none" strike="noStrike"/>
                        <a:t>I can </a:t>
                      </a:r>
                      <a:r>
                        <a:rPr lang="en-GB" sz="1100" u="none" cap="none" strike="noStrike"/>
                        <a:t>write down ny instructions to program a programmable toy with support. </a:t>
                      </a:r>
                      <a:endParaRPr sz="13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b="1" sz="1200" u="none" cap="none" strike="noStrike"/>
                    </a:p>
                  </a:txBody>
                  <a:tcPr marT="45725" marB="45725" marR="91450" marL="91450"/>
                </a:tc>
              </a:tr>
              <a:tr h="4359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Calibri"/>
                        <a:buNone/>
                      </a:pPr>
                      <a:r>
                        <a:rPr lang="en-GB" sz="1300" u="none" cap="none" strike="noStrike"/>
                        <a:t>I</a:t>
                      </a:r>
                      <a:r>
                        <a:rPr lang="en-GB" sz="1100" u="none" cap="none" strike="noStrike"/>
                        <a:t> can check my work for mistakes (debug) </a:t>
                      </a:r>
                      <a:endParaRPr sz="11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b="1" sz="1200" u="none" cap="none" strike="noStrike"/>
                    </a:p>
                  </a:txBody>
                  <a:tcPr marT="45725" marB="45725" marR="91450" marL="91450"/>
                </a:tc>
              </a:tr>
              <a:tr h="1000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Calibri"/>
                        <a:buNone/>
                      </a:pPr>
                      <a:r>
                        <a:rPr b="0" lang="en-GB" sz="1100" u="none" cap="none" strike="noStrike"/>
                        <a:t>I can plan and check an algorithm </a:t>
                      </a:r>
                      <a:endParaRPr b="0" sz="11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t/>
                      </a:r>
                      <a:endParaRPr b="1" sz="1200" u="none" cap="none" strike="noStrike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pic>
        <p:nvPicPr>
          <p:cNvPr id="90" name="Google Shape;90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516100" y="7827025"/>
            <a:ext cx="965450" cy="952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601363" y="7835025"/>
            <a:ext cx="2105025" cy="106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2019-07-07T18:53:37Z</dcterms:created>
  <dc:creator>Pete Harwood</dc:creator>
</cp:coreProperties>
</file>