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2CA16D5-A620-43B7-B862-4E64E267A758}"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8615830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CA16D5-A620-43B7-B862-4E64E267A758}"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8486659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2CA16D5-A620-43B7-B862-4E64E267A758}"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35376060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2CA16D5-A620-43B7-B862-4E64E267A758}"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0549231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2CA16D5-A620-43B7-B862-4E64E267A758}" type="datetimeFigureOut">
              <a:rPr lang="en-GB" smtClean="0"/>
              <a:t>08/10/2020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350604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2CA16D5-A620-43B7-B862-4E64E267A758}" type="datetimeFigureOut">
              <a:rPr lang="en-GB" smtClean="0"/>
              <a:t>08/10/2020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0381810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CA16D5-A620-43B7-B862-4E64E267A758}" type="datetimeFigureOut">
              <a:rPr lang="en-GB" smtClean="0"/>
              <a:t>08/10/2020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5287802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2CA16D5-A620-43B7-B862-4E64E267A758}"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568505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2CA16D5-A620-43B7-B862-4E64E267A758}" type="datetimeFigureOut">
              <a:rPr lang="en-GB" smtClean="0"/>
              <a:t>08/10/2020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3430753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CA16D5-A620-43B7-B862-4E64E267A758}"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33921228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CA16D5-A620-43B7-B862-4E64E267A758}" type="datetimeFigureOut">
              <a:rPr lang="en-GB" smtClean="0"/>
              <a:t>08/10/2020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6DCC8F2-FF4E-4CF5-8ED3-82DC1E8BEC58}" type="slidenum">
              <a:rPr lang="en-GB" smtClean="0"/>
              <a:t>‹#›</a:t>
            </a:fld>
            <a:endParaRPr lang="en-GB"/>
          </a:p>
        </p:txBody>
      </p:sp>
    </p:spTree>
    <p:extLst>
      <p:ext uri="{BB962C8B-B14F-4D97-AF65-F5344CB8AC3E}">
        <p14:creationId xmlns:p14="http://schemas.microsoft.com/office/powerpoint/2010/main" val="13932004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CA16D5-A620-43B7-B862-4E64E267A758}" type="datetimeFigureOut">
              <a:rPr lang="en-GB" smtClean="0"/>
              <a:t>08/10/2020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6DCC8F2-FF4E-4CF5-8ED3-82DC1E8BEC58}" type="slidenum">
              <a:rPr lang="en-GB" smtClean="0"/>
              <a:t>‹#›</a:t>
            </a:fld>
            <a:endParaRPr lang="en-GB"/>
          </a:p>
        </p:txBody>
      </p:sp>
    </p:spTree>
    <p:extLst>
      <p:ext uri="{BB962C8B-B14F-4D97-AF65-F5344CB8AC3E}">
        <p14:creationId xmlns:p14="http://schemas.microsoft.com/office/powerpoint/2010/main" val="38030651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eg"/><Relationship Id="rId1" Type="http://schemas.openxmlformats.org/officeDocument/2006/relationships/slideLayout" Target="../slideLayouts/slideLayout1.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6"/>
            <a:ext cx="10515600" cy="874590"/>
          </a:xfrm>
        </p:spPr>
        <p:txBody>
          <a:bodyPr>
            <a:normAutofit fontScale="90000"/>
          </a:bodyPr>
          <a:lstStyle/>
          <a:p>
            <a:pPr algn="ctr"/>
            <a:br>
              <a:rPr lang="en-GB" dirty="0"/>
            </a:br>
            <a:br>
              <a:rPr lang="en-GB" sz="3100" dirty="0"/>
            </a:br>
            <a:br>
              <a:rPr lang="en-GB" sz="3100" dirty="0"/>
            </a:br>
            <a:br>
              <a:rPr lang="en-GB" sz="3100" b="1" dirty="0">
                <a:solidFill>
                  <a:srgbClr val="00B050"/>
                </a:solidFill>
              </a:rPr>
            </a:br>
            <a:r>
              <a:rPr lang="en-GB" sz="3100" b="1" u="sng" dirty="0">
                <a:solidFill>
                  <a:srgbClr val="00B050"/>
                </a:solidFill>
              </a:rPr>
              <a:t>The revised Early Years Foundation Stage (EYFS)</a:t>
            </a:r>
            <a:br>
              <a:rPr lang="en-GB" sz="3100" b="1" u="sng" dirty="0">
                <a:solidFill>
                  <a:srgbClr val="00B050"/>
                </a:solidFill>
              </a:rPr>
            </a:br>
            <a:br>
              <a:rPr lang="en-GB" sz="3100" b="1" u="sng" dirty="0">
                <a:solidFill>
                  <a:srgbClr val="00B050"/>
                </a:solidFill>
              </a:rPr>
            </a:br>
            <a:r>
              <a:rPr lang="en-GB" sz="3100" b="1" u="sng" dirty="0">
                <a:solidFill>
                  <a:srgbClr val="00B050"/>
                </a:solidFill>
              </a:rPr>
              <a:t>Early Adopter Schools </a:t>
            </a:r>
            <a:br>
              <a:rPr lang="en-GB" sz="3100" b="1" u="sng" dirty="0">
                <a:solidFill>
                  <a:srgbClr val="00B050"/>
                </a:solidFill>
              </a:rPr>
            </a:br>
            <a:br>
              <a:rPr lang="en-GB" sz="3100" b="1" u="sng" dirty="0">
                <a:solidFill>
                  <a:srgbClr val="00B050"/>
                </a:solidFill>
              </a:rPr>
            </a:br>
            <a:r>
              <a:rPr lang="en-GB" sz="3100" b="1" u="sng" dirty="0">
                <a:solidFill>
                  <a:srgbClr val="00B050"/>
                </a:solidFill>
              </a:rPr>
              <a:t>Information for parents of babies, toddlers, Nursery and Reception aged children.</a:t>
            </a:r>
          </a:p>
        </p:txBody>
      </p:sp>
      <p:sp>
        <p:nvSpPr>
          <p:cNvPr id="3" name="Content Placeholder 2"/>
          <p:cNvSpPr>
            <a:spLocks noGrp="1"/>
          </p:cNvSpPr>
          <p:nvPr>
            <p:ph idx="1"/>
          </p:nvPr>
        </p:nvSpPr>
        <p:spPr>
          <a:xfrm>
            <a:off x="838200" y="2506662"/>
            <a:ext cx="10515600" cy="4351338"/>
          </a:xfrm>
        </p:spPr>
        <p:txBody>
          <a:bodyPr/>
          <a:lstStyle/>
          <a:p>
            <a:endParaRPr lang="en-GB" dirty="0"/>
          </a:p>
          <a:p>
            <a:pPr marL="0" indent="0">
              <a:buNone/>
            </a:pPr>
            <a:endParaRPr lang="en-GB" dirty="0"/>
          </a:p>
          <a:p>
            <a:r>
              <a:rPr lang="en-GB" dirty="0"/>
              <a:t>This year Spring Trust Schools have chosen to become Early Adopters of the new Early Learning Goals and Development Matters. Please see our letter from the Spring Trust for further information on why we have chosen to do this. </a:t>
            </a:r>
          </a:p>
          <a:p>
            <a:r>
              <a:rPr lang="en-GB" dirty="0"/>
              <a:t>This power point aims to share with you the seven features of effective practice based around the new Early Learning Goals (end of Year Assessment) and the new Development Matters Framework. </a:t>
            </a:r>
          </a:p>
          <a:p>
            <a:endParaRPr lang="en-GB" dirty="0"/>
          </a:p>
          <a:p>
            <a:endParaRPr lang="en-GB" dirty="0"/>
          </a:p>
          <a:p>
            <a:endParaRPr lang="en-GB" dirty="0"/>
          </a:p>
          <a:p>
            <a:endParaRPr lang="en-GB" dirty="0"/>
          </a:p>
        </p:txBody>
      </p:sp>
      <p:sp>
        <p:nvSpPr>
          <p:cNvPr id="6" name="Oval 5"/>
          <p:cNvSpPr/>
          <p:nvPr/>
        </p:nvSpPr>
        <p:spPr>
          <a:xfrm>
            <a:off x="9853856" y="171822"/>
            <a:ext cx="2089150" cy="161925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pic>
        <p:nvPicPr>
          <p:cNvPr id="5" name="Picture 2" descr="The Spring Partnershi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89599" y="365126"/>
            <a:ext cx="1617663" cy="1123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8D75B1BB-178F-4861-A177-E3E55D7C94A4}"/>
              </a:ext>
            </a:extLst>
          </p:cNvPr>
          <p:cNvPicPr>
            <a:picLocks noChangeAspect="1"/>
          </p:cNvPicPr>
          <p:nvPr/>
        </p:nvPicPr>
        <p:blipFill>
          <a:blip r:embed="rId3"/>
          <a:stretch>
            <a:fillRect/>
          </a:stretch>
        </p:blipFill>
        <p:spPr>
          <a:xfrm>
            <a:off x="248994" y="5720"/>
            <a:ext cx="1660393" cy="1791072"/>
          </a:xfrm>
          <a:prstGeom prst="rect">
            <a:avLst/>
          </a:prstGeom>
        </p:spPr>
      </p:pic>
    </p:spTree>
    <p:extLst>
      <p:ext uri="{BB962C8B-B14F-4D97-AF65-F5344CB8AC3E}">
        <p14:creationId xmlns:p14="http://schemas.microsoft.com/office/powerpoint/2010/main" val="7604600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00B050"/>
                </a:solidFill>
              </a:rPr>
              <a:t>The best for every child</a:t>
            </a:r>
          </a:p>
        </p:txBody>
      </p:sp>
      <p:sp>
        <p:nvSpPr>
          <p:cNvPr id="3" name="Content Placeholder 2"/>
          <p:cNvSpPr>
            <a:spLocks noGrp="1"/>
          </p:cNvSpPr>
          <p:nvPr>
            <p:ph idx="1"/>
          </p:nvPr>
        </p:nvSpPr>
        <p:spPr/>
        <p:txBody>
          <a:bodyPr/>
          <a:lstStyle/>
          <a:p>
            <a:r>
              <a:rPr lang="en-GB" dirty="0"/>
              <a:t>All children deserve to have an equal chance of success</a:t>
            </a:r>
          </a:p>
          <a:p>
            <a:r>
              <a:rPr lang="en-GB" dirty="0"/>
              <a:t>High quality education is good for all children. It is especially important for children from disadvantaged backgrounds and we all need to continue to do more to narrow the gap</a:t>
            </a:r>
          </a:p>
          <a:p>
            <a:r>
              <a:rPr lang="en-GB" dirty="0"/>
              <a:t>Children who have lived through difficult experiences can begin to grow stronger when they experience high quality early education and care</a:t>
            </a:r>
          </a:p>
          <a:p>
            <a:r>
              <a:rPr lang="en-GB" dirty="0"/>
              <a:t>High quality education is inclusive. Children with special educational needs and disabilities are identified quickly and receive extra help so they can progress well in their learning.</a:t>
            </a:r>
          </a:p>
          <a:p>
            <a:endParaRPr lang="en-GB" dirty="0"/>
          </a:p>
        </p:txBody>
      </p:sp>
      <p:pic>
        <p:nvPicPr>
          <p:cNvPr id="4" name="Picture 3" descr="Track Your Kid’s Cell Phone Activities"/>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9738" y="298937"/>
            <a:ext cx="3172429" cy="1205523"/>
          </a:xfrm>
          <a:prstGeom prst="rect">
            <a:avLst/>
          </a:prstGeom>
        </p:spPr>
      </p:pic>
    </p:spTree>
    <p:extLst>
      <p:ext uri="{BB962C8B-B14F-4D97-AF65-F5344CB8AC3E}">
        <p14:creationId xmlns:p14="http://schemas.microsoft.com/office/powerpoint/2010/main" val="2056105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00B050"/>
                </a:solidFill>
              </a:rPr>
              <a:t>High Quality Care</a:t>
            </a:r>
          </a:p>
        </p:txBody>
      </p:sp>
      <p:sp>
        <p:nvSpPr>
          <p:cNvPr id="3" name="Content Placeholder 2"/>
          <p:cNvSpPr>
            <a:spLocks noGrp="1"/>
          </p:cNvSpPr>
          <p:nvPr>
            <p:ph idx="1"/>
          </p:nvPr>
        </p:nvSpPr>
        <p:spPr/>
        <p:txBody>
          <a:bodyPr>
            <a:normAutofit fontScale="92500" lnSpcReduction="10000"/>
          </a:bodyPr>
          <a:lstStyle/>
          <a:p>
            <a:r>
              <a:rPr lang="en-GB" dirty="0"/>
              <a:t>The child’s experience must always be central to their starting points</a:t>
            </a:r>
          </a:p>
          <a:p>
            <a:r>
              <a:rPr lang="en-GB" dirty="0"/>
              <a:t>Babies, young children and toddlers thrive when they are loved and cared for.</a:t>
            </a:r>
          </a:p>
          <a:p>
            <a:r>
              <a:rPr lang="en-GB" dirty="0"/>
              <a:t>High quality care is consistent. Practitioners need to enjoy spending time with young children.</a:t>
            </a:r>
          </a:p>
          <a:p>
            <a:r>
              <a:rPr lang="en-GB" dirty="0"/>
              <a:t>Effective practitioners are responsive to children and babies. They notice when they are happy or sad.</a:t>
            </a:r>
          </a:p>
          <a:p>
            <a:r>
              <a:rPr lang="en-GB" dirty="0"/>
              <a:t>Practitioners know that toddlers and young children are learning to be independent and will sometimes get frustrated. </a:t>
            </a:r>
          </a:p>
          <a:p>
            <a:r>
              <a:rPr lang="en-GB" dirty="0"/>
              <a:t>Practitioners know that starting school and all other transitions in the early years are big steps for small children and their families</a:t>
            </a:r>
          </a:p>
        </p:txBody>
      </p:sp>
      <p:pic>
        <p:nvPicPr>
          <p:cNvPr id="4" name="Picture 3" descr="Child's play: Coalition childcare inquiry doesn't go far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38199" y="328232"/>
            <a:ext cx="2494085" cy="1362456"/>
          </a:xfrm>
          <a:prstGeom prst="rect">
            <a:avLst/>
          </a:prstGeom>
        </p:spPr>
      </p:pic>
      <p:pic>
        <p:nvPicPr>
          <p:cNvPr id="5" name="Picture 4" descr="&lt;strong&gt;Child&lt;/strong&gt; &lt;strong&gt;care&lt;/strong&gt; - Wikipedia"/>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173308" y="130785"/>
            <a:ext cx="2447174" cy="1627371"/>
          </a:xfrm>
          <a:prstGeom prst="rect">
            <a:avLst/>
          </a:prstGeom>
        </p:spPr>
      </p:pic>
    </p:spTree>
    <p:extLst>
      <p:ext uri="{BB962C8B-B14F-4D97-AF65-F5344CB8AC3E}">
        <p14:creationId xmlns:p14="http://schemas.microsoft.com/office/powerpoint/2010/main" val="34620315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00B050"/>
                </a:solidFill>
              </a:rPr>
              <a:t>The curriculum: what we want our </a:t>
            </a:r>
            <a:br>
              <a:rPr lang="en-GB" b="1" dirty="0">
                <a:solidFill>
                  <a:srgbClr val="00B050"/>
                </a:solidFill>
              </a:rPr>
            </a:br>
            <a:r>
              <a:rPr lang="en-GB" b="1" dirty="0">
                <a:solidFill>
                  <a:srgbClr val="00B050"/>
                </a:solidFill>
              </a:rPr>
              <a:t>children to learn</a:t>
            </a:r>
          </a:p>
        </p:txBody>
      </p:sp>
      <p:sp>
        <p:nvSpPr>
          <p:cNvPr id="3" name="Content Placeholder 2"/>
          <p:cNvSpPr>
            <a:spLocks noGrp="1"/>
          </p:cNvSpPr>
          <p:nvPr>
            <p:ph idx="1"/>
          </p:nvPr>
        </p:nvSpPr>
        <p:spPr/>
        <p:txBody>
          <a:bodyPr>
            <a:normAutofit fontScale="92500"/>
          </a:bodyPr>
          <a:lstStyle/>
          <a:p>
            <a:r>
              <a:rPr lang="en-GB" dirty="0"/>
              <a:t>The curriculum is a top level plan of everything the early years setting wants the children to learn.</a:t>
            </a:r>
          </a:p>
          <a:p>
            <a:r>
              <a:rPr lang="en-GB" dirty="0"/>
              <a:t>Planning to help every child to develop their language is vital</a:t>
            </a:r>
          </a:p>
          <a:p>
            <a:r>
              <a:rPr lang="en-GB" dirty="0"/>
              <a:t>The curriculum is ambitious with careful sequencing so children can build their learning over time.</a:t>
            </a:r>
          </a:p>
          <a:p>
            <a:r>
              <a:rPr lang="en-GB" dirty="0"/>
              <a:t>Young children’s learning is driven by their interests so planning is flexible</a:t>
            </a:r>
          </a:p>
          <a:p>
            <a:r>
              <a:rPr lang="en-GB" dirty="0"/>
              <a:t>Babies and young children do not develop in a fixed way. Their development is like a spiders webs with many strands not a straight line</a:t>
            </a:r>
          </a:p>
          <a:p>
            <a:r>
              <a:rPr lang="en-GB" dirty="0"/>
              <a:t>Depth is more important than covering lots of things in a superficial way. </a:t>
            </a:r>
          </a:p>
        </p:txBody>
      </p:sp>
      <p:pic>
        <p:nvPicPr>
          <p:cNvPr id="4" name="Picture 3" descr="Wider Embraces – Deeper Belonging – Collective Perspective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5154" y="40787"/>
            <a:ext cx="1784838" cy="1784838"/>
          </a:xfrm>
          <a:prstGeom prst="rect">
            <a:avLst/>
          </a:prstGeom>
        </p:spPr>
      </p:pic>
    </p:spTree>
    <p:extLst>
      <p:ext uri="{BB962C8B-B14F-4D97-AF65-F5344CB8AC3E}">
        <p14:creationId xmlns:p14="http://schemas.microsoft.com/office/powerpoint/2010/main" val="2286100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47093" y="375017"/>
            <a:ext cx="9144000" cy="855906"/>
          </a:xfrm>
        </p:spPr>
        <p:txBody>
          <a:bodyPr>
            <a:normAutofit fontScale="90000"/>
          </a:bodyPr>
          <a:lstStyle/>
          <a:p>
            <a:r>
              <a:rPr lang="en-GB" b="1" dirty="0">
                <a:solidFill>
                  <a:srgbClr val="00B050"/>
                </a:solidFill>
              </a:rPr>
              <a:t>Helping children to learn</a:t>
            </a:r>
          </a:p>
        </p:txBody>
      </p:sp>
      <p:sp>
        <p:nvSpPr>
          <p:cNvPr id="3" name="Subtitle 2"/>
          <p:cNvSpPr>
            <a:spLocks noGrp="1"/>
          </p:cNvSpPr>
          <p:nvPr>
            <p:ph type="subTitle" idx="1"/>
          </p:nvPr>
        </p:nvSpPr>
        <p:spPr>
          <a:xfrm>
            <a:off x="1567962" y="1808407"/>
            <a:ext cx="9144000" cy="1655762"/>
          </a:xfrm>
        </p:spPr>
        <p:txBody>
          <a:bodyPr>
            <a:normAutofit fontScale="25000" lnSpcReduction="20000"/>
          </a:bodyPr>
          <a:lstStyle/>
          <a:p>
            <a:pPr marL="342900" indent="-342900" algn="l">
              <a:buFont typeface="Arial" panose="020B0604020202020204" pitchFamily="34" charset="0"/>
              <a:buChar char="•"/>
            </a:pPr>
            <a:r>
              <a:rPr lang="en-GB" sz="10400" dirty="0"/>
              <a:t>Children are powerful learners and every child can make progress with the right help</a:t>
            </a:r>
          </a:p>
          <a:p>
            <a:pPr marL="342900" indent="-342900" algn="l">
              <a:buFont typeface="Arial" panose="020B0604020202020204" pitchFamily="34" charset="0"/>
              <a:buChar char="•"/>
            </a:pPr>
            <a:r>
              <a:rPr lang="en-GB" sz="10400" dirty="0"/>
              <a:t>Teaching needs to have different approaches. Children learn through play with adults modelling, by observing each other and through guided learning and direct teaching</a:t>
            </a:r>
          </a:p>
          <a:p>
            <a:pPr marL="342900" indent="-342900" algn="l">
              <a:buFont typeface="Arial" panose="020B0604020202020204" pitchFamily="34" charset="0"/>
              <a:buChar char="•"/>
            </a:pPr>
            <a:r>
              <a:rPr lang="en-GB" sz="10400" dirty="0"/>
              <a:t>Our environments are planned for high quality play. Sometimes children have space to play on their own. Sometime adults join in sensitively to support and extend learning</a:t>
            </a:r>
          </a:p>
          <a:p>
            <a:pPr marL="342900" indent="-342900" algn="l">
              <a:buFont typeface="Arial" panose="020B0604020202020204" pitchFamily="34" charset="0"/>
              <a:buChar char="•"/>
            </a:pPr>
            <a:r>
              <a:rPr lang="en-GB" sz="10400" dirty="0"/>
              <a:t>Children in the early years also learn through group work with teachers guiding them. Older children need more of this guided learning.</a:t>
            </a:r>
          </a:p>
          <a:p>
            <a:pPr marL="342900" indent="-342900" algn="l">
              <a:buFont typeface="Arial" panose="020B0604020202020204" pitchFamily="34" charset="0"/>
              <a:buChar char="•"/>
            </a:pPr>
            <a:r>
              <a:rPr lang="en-GB" sz="10400" dirty="0"/>
              <a:t>A well planned environment is crucial to this.</a:t>
            </a:r>
          </a:p>
          <a:p>
            <a:endParaRPr lang="en-GB" dirty="0"/>
          </a:p>
        </p:txBody>
      </p:sp>
      <p:pic>
        <p:nvPicPr>
          <p:cNvPr id="4" name="Picture 3" descr="Free picture: two, CaucAsian, two, African American ..."/>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46186" y="105508"/>
            <a:ext cx="2347546" cy="1565031"/>
          </a:xfrm>
          <a:prstGeom prst="rect">
            <a:avLst/>
          </a:prstGeom>
        </p:spPr>
      </p:pic>
    </p:spTree>
    <p:extLst>
      <p:ext uri="{BB962C8B-B14F-4D97-AF65-F5344CB8AC3E}">
        <p14:creationId xmlns:p14="http://schemas.microsoft.com/office/powerpoint/2010/main" val="709921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solidFill>
                  <a:srgbClr val="00B050"/>
                </a:solidFill>
              </a:rPr>
              <a:t>Assessment-checking what children</a:t>
            </a:r>
            <a:br>
              <a:rPr lang="en-GB" b="1" dirty="0">
                <a:solidFill>
                  <a:srgbClr val="00B050"/>
                </a:solidFill>
              </a:rPr>
            </a:br>
            <a:r>
              <a:rPr lang="en-GB" b="1" dirty="0">
                <a:solidFill>
                  <a:srgbClr val="00B050"/>
                </a:solidFill>
              </a:rPr>
              <a:t> have learnt</a:t>
            </a:r>
          </a:p>
        </p:txBody>
      </p:sp>
      <p:sp>
        <p:nvSpPr>
          <p:cNvPr id="3" name="Content Placeholder 2"/>
          <p:cNvSpPr>
            <a:spLocks noGrp="1"/>
          </p:cNvSpPr>
          <p:nvPr>
            <p:ph idx="1"/>
          </p:nvPr>
        </p:nvSpPr>
        <p:spPr/>
        <p:txBody>
          <a:bodyPr>
            <a:normAutofit fontScale="85000" lnSpcReduction="20000"/>
          </a:bodyPr>
          <a:lstStyle/>
          <a:p>
            <a:r>
              <a:rPr lang="en-GB" dirty="0"/>
              <a:t>Assessment means noticing what children can do and what they know. It is not about lots of data and evidence</a:t>
            </a:r>
          </a:p>
          <a:p>
            <a:r>
              <a:rPr lang="en-GB" dirty="0"/>
              <a:t>Effective assessment means that adults must understand about child development</a:t>
            </a:r>
          </a:p>
          <a:p>
            <a:r>
              <a:rPr lang="en-GB" dirty="0"/>
              <a:t>Accurate assessment can highlight if a child has special educational needs and needs extra help</a:t>
            </a:r>
          </a:p>
          <a:p>
            <a:r>
              <a:rPr lang="en-GB" dirty="0"/>
              <a:t>Before assessing children it’s useful to think about what assessments will be useful</a:t>
            </a:r>
          </a:p>
          <a:p>
            <a:r>
              <a:rPr lang="en-GB" dirty="0"/>
              <a:t>Assessment should not take the adults away from the children for long periods of time</a:t>
            </a:r>
          </a:p>
          <a:p>
            <a:r>
              <a:rPr lang="en-GB" dirty="0"/>
              <a:t>The Early Learning Goals continue to be the way that children are assessed at the end of the Reception Year. Data will still be submitted to the Local Authority but schools will now moderate assessments across the trust. Exceeding descriptors have been removed. </a:t>
            </a:r>
          </a:p>
        </p:txBody>
      </p:sp>
    </p:spTree>
    <p:extLst>
      <p:ext uri="{BB962C8B-B14F-4D97-AF65-F5344CB8AC3E}">
        <p14:creationId xmlns:p14="http://schemas.microsoft.com/office/powerpoint/2010/main" val="459807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7330" y="1"/>
            <a:ext cx="10515600" cy="852854"/>
          </a:xfrm>
        </p:spPr>
        <p:txBody>
          <a:bodyPr/>
          <a:lstStyle/>
          <a:p>
            <a:pPr algn="ctr"/>
            <a:r>
              <a:rPr lang="en-GB" b="1" dirty="0">
                <a:solidFill>
                  <a:srgbClr val="00B050"/>
                </a:solidFill>
              </a:rPr>
              <a:t>Self Regulation (controlling emotions)</a:t>
            </a:r>
          </a:p>
        </p:txBody>
      </p:sp>
      <p:sp>
        <p:nvSpPr>
          <p:cNvPr id="3" name="Content Placeholder 2"/>
          <p:cNvSpPr>
            <a:spLocks noGrp="1"/>
          </p:cNvSpPr>
          <p:nvPr>
            <p:ph idx="1"/>
          </p:nvPr>
        </p:nvSpPr>
        <p:spPr>
          <a:xfrm>
            <a:off x="917330" y="770549"/>
            <a:ext cx="10515600" cy="4351338"/>
          </a:xfrm>
        </p:spPr>
        <p:txBody>
          <a:bodyPr>
            <a:noAutofit/>
          </a:bodyPr>
          <a:lstStyle/>
          <a:p>
            <a:r>
              <a:rPr lang="en-GB" sz="2000" dirty="0"/>
              <a:t>Executive function means the ability for a child to..</a:t>
            </a:r>
          </a:p>
          <a:p>
            <a:pPr marL="0" indent="0">
              <a:buNone/>
            </a:pPr>
            <a:r>
              <a:rPr lang="en-GB" sz="2000" dirty="0"/>
              <a:t>-hold information in their mind</a:t>
            </a:r>
          </a:p>
          <a:p>
            <a:pPr marL="0" indent="0">
              <a:buNone/>
            </a:pPr>
            <a:r>
              <a:rPr lang="en-GB" sz="2000" dirty="0"/>
              <a:t>-focus their attention</a:t>
            </a:r>
          </a:p>
          <a:p>
            <a:pPr marL="0" indent="0">
              <a:buNone/>
            </a:pPr>
            <a:r>
              <a:rPr lang="en-GB" sz="2000" dirty="0"/>
              <a:t>-regulate their behaviour</a:t>
            </a:r>
          </a:p>
          <a:p>
            <a:pPr marL="0" indent="0">
              <a:buNone/>
            </a:pPr>
            <a:r>
              <a:rPr lang="en-GB" sz="2000" dirty="0"/>
              <a:t>-plan what to do next</a:t>
            </a:r>
          </a:p>
          <a:p>
            <a:endParaRPr lang="en-GB" sz="2000" dirty="0"/>
          </a:p>
          <a:p>
            <a:r>
              <a:rPr lang="en-GB" sz="2000" dirty="0"/>
              <a:t>These abilities help the child to self regulate so that they can</a:t>
            </a:r>
          </a:p>
          <a:p>
            <a:pPr marL="0" indent="0">
              <a:buNone/>
            </a:pPr>
            <a:r>
              <a:rPr lang="en-GB" sz="2000" dirty="0"/>
              <a:t>-focus their thinking</a:t>
            </a:r>
          </a:p>
          <a:p>
            <a:pPr marL="0" indent="0">
              <a:buNone/>
            </a:pPr>
            <a:r>
              <a:rPr lang="en-GB" sz="2000" dirty="0"/>
              <a:t>-monitor what they are doing and adapt</a:t>
            </a:r>
          </a:p>
          <a:p>
            <a:pPr marL="0" indent="0">
              <a:buNone/>
            </a:pPr>
            <a:r>
              <a:rPr lang="en-GB" sz="2000" dirty="0"/>
              <a:t>-regulate strong feelings</a:t>
            </a:r>
          </a:p>
          <a:p>
            <a:pPr marL="0" indent="0">
              <a:buNone/>
            </a:pPr>
            <a:r>
              <a:rPr lang="en-GB" sz="2000" dirty="0"/>
              <a:t> -be patient for what they want</a:t>
            </a:r>
          </a:p>
          <a:p>
            <a:pPr marL="0" indent="0">
              <a:buNone/>
            </a:pPr>
            <a:r>
              <a:rPr lang="en-GB" sz="2000" dirty="0"/>
              <a:t>Bounce back after difficulties</a:t>
            </a:r>
          </a:p>
          <a:p>
            <a:pPr marL="0" indent="0">
              <a:buNone/>
            </a:pPr>
            <a:endParaRPr lang="en-GB" sz="2000" dirty="0"/>
          </a:p>
          <a:p>
            <a:pPr marL="0" indent="0">
              <a:buNone/>
            </a:pPr>
            <a:r>
              <a:rPr lang="en-GB" sz="2000" dirty="0"/>
              <a:t>Language development is central to self regulation. Children use language to guide their actions and plans. Pretend play gives them lots of opportunities to focus their thinking and plan ahead</a:t>
            </a:r>
          </a:p>
        </p:txBody>
      </p:sp>
      <p:pic>
        <p:nvPicPr>
          <p:cNvPr id="4" name="Picture 3" descr="&lt;strong&gt;Feelings&lt;/strong&gt; Faces | Sunflower Storytime"/>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61170" y="1007941"/>
            <a:ext cx="3457914" cy="2576146"/>
          </a:xfrm>
          <a:prstGeom prst="rect">
            <a:avLst/>
          </a:prstGeom>
        </p:spPr>
      </p:pic>
    </p:spTree>
    <p:extLst>
      <p:ext uri="{BB962C8B-B14F-4D97-AF65-F5344CB8AC3E}">
        <p14:creationId xmlns:p14="http://schemas.microsoft.com/office/powerpoint/2010/main" val="20396040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62454" y="339848"/>
            <a:ext cx="9144000" cy="759191"/>
          </a:xfrm>
        </p:spPr>
        <p:txBody>
          <a:bodyPr>
            <a:normAutofit fontScale="90000"/>
          </a:bodyPr>
          <a:lstStyle/>
          <a:p>
            <a:r>
              <a:rPr lang="en-GB" b="1" dirty="0">
                <a:solidFill>
                  <a:srgbClr val="00B050"/>
                </a:solidFill>
              </a:rPr>
              <a:t>Partnership with parents</a:t>
            </a:r>
          </a:p>
        </p:txBody>
      </p:sp>
      <p:sp>
        <p:nvSpPr>
          <p:cNvPr id="3" name="Subtitle 2"/>
          <p:cNvSpPr>
            <a:spLocks noGrp="1"/>
          </p:cNvSpPr>
          <p:nvPr>
            <p:ph type="subTitle" idx="1"/>
          </p:nvPr>
        </p:nvSpPr>
        <p:spPr>
          <a:xfrm>
            <a:off x="1286607" y="1474299"/>
            <a:ext cx="9144000" cy="1655762"/>
          </a:xfrm>
        </p:spPr>
        <p:txBody>
          <a:bodyPr>
            <a:normAutofit fontScale="25000" lnSpcReduction="20000"/>
          </a:bodyPr>
          <a:lstStyle/>
          <a:p>
            <a:pPr algn="l"/>
            <a:r>
              <a:rPr lang="en-GB" sz="10400" dirty="0"/>
              <a:t>-It is important for parents and early years settings to have a strong respectful partnership. This means that children will thrive.</a:t>
            </a:r>
          </a:p>
          <a:p>
            <a:pPr algn="l"/>
            <a:endParaRPr lang="en-GB" sz="10400" dirty="0"/>
          </a:p>
          <a:p>
            <a:pPr algn="l"/>
            <a:r>
              <a:rPr lang="en-GB" sz="10400" dirty="0"/>
              <a:t>-We listen to parents and give them clear information about their child’s progress.</a:t>
            </a:r>
          </a:p>
          <a:p>
            <a:pPr algn="l"/>
            <a:endParaRPr lang="en-GB" sz="10400" dirty="0"/>
          </a:p>
          <a:p>
            <a:pPr algn="l"/>
            <a:r>
              <a:rPr lang="en-GB" sz="10400" dirty="0"/>
              <a:t>-The help that parents give at home has a significant impact on their learning. When a child gets less support at home, by knowing the child, the settings can offer extra support for those who need it most</a:t>
            </a:r>
          </a:p>
          <a:p>
            <a:pPr algn="l"/>
            <a:endParaRPr lang="en-GB" sz="10400" dirty="0"/>
          </a:p>
          <a:p>
            <a:pPr algn="l"/>
            <a:r>
              <a:rPr lang="en-GB" sz="10400" dirty="0"/>
              <a:t>-Parents are encouraged to chat, play and read with their children.</a:t>
            </a:r>
          </a:p>
          <a:p>
            <a:pPr algn="l"/>
            <a:r>
              <a:rPr lang="en-GB" dirty="0"/>
              <a:t> </a:t>
            </a:r>
          </a:p>
          <a:p>
            <a:pPr algn="l"/>
            <a:endParaRPr lang="en-GB" dirty="0"/>
          </a:p>
        </p:txBody>
      </p:sp>
      <p:pic>
        <p:nvPicPr>
          <p:cNvPr id="4" name="Picture 3" descr="Is your kid having fun reading? Here are some tips"/>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5243" y="95074"/>
            <a:ext cx="1919888" cy="1280774"/>
          </a:xfrm>
          <a:prstGeom prst="rect">
            <a:avLst/>
          </a:prstGeom>
        </p:spPr>
      </p:pic>
      <p:pic>
        <p:nvPicPr>
          <p:cNvPr id="5" name="Picture 4" descr="&lt;strong&gt;Family&lt;/strong&gt; Fellowship &lt;strong&gt;Parents&lt;/strong&gt; And · Free image on Pixabay"/>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84946" y="132791"/>
            <a:ext cx="2384904" cy="1341508"/>
          </a:xfrm>
          <a:prstGeom prst="rect">
            <a:avLst/>
          </a:prstGeom>
        </p:spPr>
      </p:pic>
      <p:pic>
        <p:nvPicPr>
          <p:cNvPr id="6" name="Picture 5" descr="&lt;strong&gt;Parents&lt;/strong&gt; have the biggest influence over their &lt;strong&gt;child&lt;/strong&gt;'s ..."/>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72951" y="5644661"/>
            <a:ext cx="3230636" cy="1143001"/>
          </a:xfrm>
          <a:prstGeom prst="rect">
            <a:avLst/>
          </a:prstGeom>
        </p:spPr>
      </p:pic>
    </p:spTree>
    <p:extLst>
      <p:ext uri="{BB962C8B-B14F-4D97-AF65-F5344CB8AC3E}">
        <p14:creationId xmlns:p14="http://schemas.microsoft.com/office/powerpoint/2010/main" val="28811879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90</TotalTime>
  <Words>857</Words>
  <Application>Microsoft Office PowerPoint</Application>
  <PresentationFormat>Widescreen</PresentationFormat>
  <Paragraphs>63</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Office Theme</vt:lpstr>
      <vt:lpstr>    The revised Early Years Foundation Stage (EYFS)  Early Adopter Schools   Information for parents of babies, toddlers, Nursery and Reception aged children.</vt:lpstr>
      <vt:lpstr>The best for every child</vt:lpstr>
      <vt:lpstr>High Quality Care</vt:lpstr>
      <vt:lpstr>The curriculum: what we want our  children to learn</vt:lpstr>
      <vt:lpstr>Helping children to learn</vt:lpstr>
      <vt:lpstr>Assessment-checking what children  have learnt</vt:lpstr>
      <vt:lpstr>Self Regulation (controlling emotions)</vt:lpstr>
      <vt:lpstr>Partnership with parents</vt:lpstr>
    </vt:vector>
  </TitlesOfParts>
  <Company>Midfield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revised Early Years Foundation Stage (EYFS)  Early Adopter Schools   Information for parents</dc:title>
  <dc:creator>Mrs Goodwin</dc:creator>
  <cp:lastModifiedBy>Gemma and Adam Dobbs</cp:lastModifiedBy>
  <cp:revision>9</cp:revision>
  <dcterms:created xsi:type="dcterms:W3CDTF">2020-10-04T11:08:57Z</dcterms:created>
  <dcterms:modified xsi:type="dcterms:W3CDTF">2020-10-08T17:16:52Z</dcterms:modified>
</cp:coreProperties>
</file>