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6" d="100"/>
          <a:sy n="66" d="100"/>
        </p:scale>
        <p:origin x="1776" y="32"/>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08/03/2022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08/03/2022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dirty="0"/>
              <a:t>Knowledge Organiser</a:t>
            </a:r>
          </a:p>
        </p:txBody>
      </p:sp>
      <p:graphicFrame>
        <p:nvGraphicFramePr>
          <p:cNvPr id="5" name="Table 4"/>
          <p:cNvGraphicFramePr>
            <a:graphicFrameLocks noGrp="1"/>
          </p:cNvGraphicFramePr>
          <p:nvPr>
            <p:extLst>
              <p:ext uri="{D42A27DB-BD31-4B8C-83A1-F6EECF244321}">
                <p14:modId xmlns:p14="http://schemas.microsoft.com/office/powerpoint/2010/main" val="1831153426"/>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a:t>Science Focus</a:t>
                      </a:r>
                      <a:endParaRPr lang="en-GB" b="1" dirty="0"/>
                    </a:p>
                  </a:txBody>
                  <a:tcPr/>
                </a:tc>
                <a:tc>
                  <a:txBody>
                    <a:bodyPr/>
                    <a:lstStyle/>
                    <a:p>
                      <a:pPr algn="ctr"/>
                      <a:r>
                        <a:rPr lang="en-GB" b="1" dirty="0"/>
                        <a:t>Light</a:t>
                      </a:r>
                    </a:p>
                  </a:txBody>
                  <a:tcPr>
                    <a:solidFill>
                      <a:srgbClr val="FFFF00"/>
                    </a:solidFill>
                  </a:tcPr>
                </a:tc>
                <a:tc>
                  <a:txBody>
                    <a:bodyPr/>
                    <a:lstStyle/>
                    <a:p>
                      <a:pPr algn="ctr"/>
                      <a:r>
                        <a:rPr lang="en-GB" b="1" dirty="0"/>
                        <a:t>Year</a:t>
                      </a:r>
                      <a:r>
                        <a:rPr lang="en-GB" b="1" baseline="0" dirty="0"/>
                        <a:t> 3</a:t>
                      </a:r>
                      <a:endParaRPr lang="en-GB" b="1" dirty="0"/>
                    </a:p>
                  </a:txBody>
                  <a:tcPr/>
                </a:tc>
                <a:tc>
                  <a:txBody>
                    <a:bodyPr/>
                    <a:lstStyle/>
                    <a:p>
                      <a:pPr algn="ctr"/>
                      <a:r>
                        <a:rPr lang="en-GB" b="1"/>
                        <a:t>Spring 1</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859381886"/>
              </p:ext>
            </p:extLst>
          </p:nvPr>
        </p:nvGraphicFramePr>
        <p:xfrm>
          <a:off x="3382027" y="7249160"/>
          <a:ext cx="3390248" cy="2528657"/>
        </p:xfrm>
        <a:graphic>
          <a:graphicData uri="http://schemas.openxmlformats.org/drawingml/2006/table">
            <a:tbl>
              <a:tblPr firstRow="1" bandRow="1">
                <a:tableStyleId>{5940675A-B579-460E-94D1-54222C63F5DA}</a:tableStyleId>
              </a:tblPr>
              <a:tblGrid>
                <a:gridCol w="3390248">
                  <a:extLst>
                    <a:ext uri="{9D8B030D-6E8A-4147-A177-3AD203B41FA5}">
                      <a16:colId xmlns:a16="http://schemas.microsoft.com/office/drawing/2014/main" val="754516515"/>
                    </a:ext>
                  </a:extLst>
                </a:gridCol>
              </a:tblGrid>
              <a:tr h="287575">
                <a:tc>
                  <a:txBody>
                    <a:bodyPr/>
                    <a:lstStyle/>
                    <a:p>
                      <a:pPr algn="ctr"/>
                      <a:r>
                        <a:rPr lang="en-GB" b="1" dirty="0"/>
                        <a:t>Possible experiences</a:t>
                      </a:r>
                    </a:p>
                  </a:txBody>
                  <a:tcPr>
                    <a:solidFill>
                      <a:schemeClr val="accent6">
                        <a:lumMod val="20000"/>
                        <a:lumOff val="80000"/>
                      </a:schemeClr>
                    </a:solidFill>
                  </a:tcPr>
                </a:tc>
                <a:extLst>
                  <a:ext uri="{0D108BD9-81ED-4DB2-BD59-A6C34878D82A}">
                    <a16:rowId xmlns:a16="http://schemas.microsoft.com/office/drawing/2014/main" val="3315443936"/>
                  </a:ext>
                </a:extLst>
              </a:tr>
              <a:tr h="2231477">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a:solidFill>
                            <a:schemeClr val="tx1"/>
                          </a:solidFill>
                          <a:effectLst/>
                          <a:latin typeface="+mn-lt"/>
                          <a:ea typeface="+mn-ea"/>
                          <a:cs typeface="+mn-cs"/>
                        </a:rPr>
                        <a:t>Make shadow puppets – try using different colours of paper or card, not just black to challenge misconceptions about shadows. Does</a:t>
                      </a:r>
                      <a:r>
                        <a:rPr lang="en-GB" sz="1050" kern="1200" baseline="0" dirty="0">
                          <a:solidFill>
                            <a:schemeClr val="tx1"/>
                          </a:solidFill>
                          <a:effectLst/>
                          <a:latin typeface="+mn-lt"/>
                          <a:ea typeface="+mn-ea"/>
                          <a:cs typeface="+mn-cs"/>
                        </a:rPr>
                        <a:t> blue paper cast a blue shadow? Try using other materials that are transparent but have a colour (like cellophane sweet wrappers), translucent (like tissue paper or wipe oil over paper) or opaque (like card).</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baseline="0" dirty="0">
                          <a:solidFill>
                            <a:schemeClr val="tx1"/>
                          </a:solidFill>
                          <a:effectLst/>
                          <a:latin typeface="+mn-lt"/>
                          <a:ea typeface="+mn-ea"/>
                          <a:cs typeface="+mn-cs"/>
                        </a:rPr>
                        <a:t>Make a periscope to see over walls or round corners. </a:t>
                      </a:r>
                      <a:r>
                        <a:rPr lang="en-GB" sz="1050" b="0" i="0" kern="1200" dirty="0">
                          <a:solidFill>
                            <a:schemeClr val="tx1"/>
                          </a:solidFill>
                          <a:effectLst/>
                          <a:latin typeface="+mn-lt"/>
                          <a:ea typeface="+mn-ea"/>
                          <a:cs typeface="+mn-cs"/>
                        </a:rPr>
                        <a:t>This works because rays of light hit the mirror of the periscope and are reflected twice. The beam of light is reflected through 90 degrees, because the mirrors are at a 45 degree angle to the path of the light ray. </a:t>
                      </a:r>
                      <a:endParaRPr lang="en-GB" sz="1050" kern="1200" baseline="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996325299"/>
              </p:ext>
            </p:extLst>
          </p:nvPr>
        </p:nvGraphicFramePr>
        <p:xfrm>
          <a:off x="3382027" y="3023951"/>
          <a:ext cx="3319398" cy="4173484"/>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val="754516515"/>
                    </a:ext>
                  </a:extLst>
                </a:gridCol>
                <a:gridCol w="2241800">
                  <a:extLst>
                    <a:ext uri="{9D8B030D-6E8A-4147-A177-3AD203B41FA5}">
                      <a16:colId xmlns:a16="http://schemas.microsoft.com/office/drawing/2014/main" val="751772659"/>
                    </a:ext>
                  </a:extLst>
                </a:gridCol>
              </a:tblGrid>
              <a:tr h="303662">
                <a:tc gridSpan="2">
                  <a:txBody>
                    <a:bodyPr/>
                    <a:lstStyle/>
                    <a:p>
                      <a:pPr algn="ctr"/>
                      <a:r>
                        <a:rPr lang="en-GB" b="1" dirty="0"/>
                        <a:t>What?</a:t>
                      </a:r>
                      <a:r>
                        <a:rPr lang="en-GB" b="1" baseline="0" dirty="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a:t>Spelling</a:t>
                      </a:r>
                    </a:p>
                  </a:txBody>
                  <a:tcPr>
                    <a:solidFill>
                      <a:schemeClr val="accent6">
                        <a:lumMod val="20000"/>
                        <a:lumOff val="80000"/>
                      </a:schemeClr>
                    </a:solidFill>
                  </a:tcPr>
                </a:tc>
                <a:tc>
                  <a:txBody>
                    <a:bodyPr/>
                    <a:lstStyle/>
                    <a:p>
                      <a:pPr algn="ctr"/>
                      <a:r>
                        <a:rPr lang="en-GB" b="1" dirty="0"/>
                        <a:t>Definition</a:t>
                      </a:r>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pPr algn="ctr"/>
                      <a:r>
                        <a:rPr lang="en-GB" sz="1100" kern="1200" dirty="0">
                          <a:solidFill>
                            <a:schemeClr val="tx1"/>
                          </a:solidFill>
                          <a:effectLst/>
                          <a:latin typeface="+mn-lt"/>
                          <a:ea typeface="+mn-ea"/>
                          <a:cs typeface="+mn-cs"/>
                        </a:rPr>
                        <a:t>Shadow</a:t>
                      </a:r>
                    </a:p>
                  </a:txBody>
                  <a:tcPr/>
                </a:tc>
                <a:tc>
                  <a:txBody>
                    <a:bodyPr/>
                    <a:lstStyle/>
                    <a:p>
                      <a:r>
                        <a:rPr lang="en-GB" sz="1100" b="1" i="0" kern="1200" dirty="0">
                          <a:solidFill>
                            <a:schemeClr val="tx1"/>
                          </a:solidFill>
                          <a:effectLst/>
                          <a:latin typeface="+mn-lt"/>
                          <a:ea typeface="+mn-ea"/>
                          <a:cs typeface="+mn-cs"/>
                        </a:rPr>
                        <a:t>Shadows</a:t>
                      </a:r>
                      <a:r>
                        <a:rPr lang="en-GB" sz="1100" b="0" i="0" kern="1200" dirty="0">
                          <a:solidFill>
                            <a:schemeClr val="tx1"/>
                          </a:solidFill>
                          <a:effectLst/>
                          <a:latin typeface="+mn-lt"/>
                          <a:ea typeface="+mn-ea"/>
                          <a:cs typeface="+mn-cs"/>
                        </a:rPr>
                        <a:t> are formed when objects block a source of light.</a:t>
                      </a:r>
                      <a:endParaRPr lang="en-GB" sz="1100" dirty="0"/>
                    </a:p>
                  </a:txBody>
                  <a:tcPr/>
                </a:tc>
                <a:extLst>
                  <a:ext uri="{0D108BD9-81ED-4DB2-BD59-A6C34878D82A}">
                    <a16:rowId xmlns:a16="http://schemas.microsoft.com/office/drawing/2014/main" val="689411962"/>
                  </a:ext>
                </a:extLst>
              </a:tr>
              <a:tr h="341484">
                <a:tc>
                  <a:txBody>
                    <a:bodyPr/>
                    <a:lstStyle/>
                    <a:p>
                      <a:pPr algn="ctr"/>
                      <a:r>
                        <a:rPr lang="en-GB" sz="1200" dirty="0"/>
                        <a:t>Transparent</a:t>
                      </a:r>
                    </a:p>
                  </a:txBody>
                  <a:tcPr/>
                </a:tc>
                <a:tc>
                  <a:txBody>
                    <a:bodyPr/>
                    <a:lstStyle/>
                    <a:p>
                      <a:r>
                        <a:rPr lang="en-GB" sz="1100" b="0" i="0" kern="1200" dirty="0">
                          <a:solidFill>
                            <a:schemeClr val="tx1"/>
                          </a:solidFill>
                          <a:effectLst/>
                          <a:latin typeface="+mn-lt"/>
                          <a:ea typeface="+mn-ea"/>
                          <a:cs typeface="+mn-cs"/>
                        </a:rPr>
                        <a:t>A</a:t>
                      </a:r>
                      <a:r>
                        <a:rPr lang="en-GB" sz="1100" b="0" i="0" kern="1200" baseline="0" dirty="0">
                          <a:solidFill>
                            <a:schemeClr val="tx1"/>
                          </a:solidFill>
                          <a:effectLst/>
                          <a:latin typeface="+mn-lt"/>
                          <a:ea typeface="+mn-ea"/>
                          <a:cs typeface="+mn-cs"/>
                        </a:rPr>
                        <a:t> material that allows</a:t>
                      </a:r>
                      <a:r>
                        <a:rPr lang="en-GB" sz="1100" b="0" i="0" kern="1200" dirty="0">
                          <a:solidFill>
                            <a:schemeClr val="tx1"/>
                          </a:solidFill>
                          <a:effectLst/>
                          <a:latin typeface="+mn-lt"/>
                          <a:ea typeface="+mn-ea"/>
                          <a:cs typeface="+mn-cs"/>
                        </a:rPr>
                        <a:t> light to pass through so that objects behind can be distinctly seen.</a:t>
                      </a:r>
                      <a:endParaRPr lang="en-GB" sz="1100" dirty="0"/>
                    </a:p>
                  </a:txBody>
                  <a:tcPr/>
                </a:tc>
                <a:extLst>
                  <a:ext uri="{0D108BD9-81ED-4DB2-BD59-A6C34878D82A}">
                    <a16:rowId xmlns:a16="http://schemas.microsoft.com/office/drawing/2014/main" val="1769763709"/>
                  </a:ext>
                </a:extLst>
              </a:tr>
              <a:tr h="391255">
                <a:tc>
                  <a:txBody>
                    <a:bodyPr/>
                    <a:lstStyle/>
                    <a:p>
                      <a:pPr algn="ctr"/>
                      <a:r>
                        <a:rPr lang="en-GB" sz="1200" dirty="0"/>
                        <a:t>Translucent</a:t>
                      </a:r>
                    </a:p>
                  </a:txBody>
                  <a:tcPr/>
                </a:tc>
                <a:tc>
                  <a:txBody>
                    <a:bodyPr/>
                    <a:lstStyle/>
                    <a:p>
                      <a:r>
                        <a:rPr lang="en-GB" sz="1100" b="0" i="0" kern="1200" dirty="0">
                          <a:solidFill>
                            <a:schemeClr val="tx1"/>
                          </a:solidFill>
                          <a:effectLst/>
                          <a:latin typeface="+mn-lt"/>
                          <a:ea typeface="+mn-ea"/>
                          <a:cs typeface="+mn-cs"/>
                        </a:rPr>
                        <a:t>A material that allow some light, but not detailed shapes, to pass through; semi-transparent.</a:t>
                      </a:r>
                      <a:endParaRPr lang="en-GB" sz="1100" dirty="0"/>
                    </a:p>
                  </a:txBody>
                  <a:tcPr/>
                </a:tc>
                <a:extLst>
                  <a:ext uri="{0D108BD9-81ED-4DB2-BD59-A6C34878D82A}">
                    <a16:rowId xmlns:a16="http://schemas.microsoft.com/office/drawing/2014/main" val="1182001177"/>
                  </a:ext>
                </a:extLst>
              </a:tr>
              <a:tr h="391255">
                <a:tc>
                  <a:txBody>
                    <a:bodyPr/>
                    <a:lstStyle/>
                    <a:p>
                      <a:pPr algn="ctr"/>
                      <a:r>
                        <a:rPr lang="en-GB" sz="1200" dirty="0"/>
                        <a:t>Opaque</a:t>
                      </a:r>
                    </a:p>
                  </a:txBody>
                  <a:tcPr/>
                </a:tc>
                <a:tc>
                  <a:txBody>
                    <a:bodyPr/>
                    <a:lstStyle/>
                    <a:p>
                      <a:r>
                        <a:rPr lang="en-GB" sz="1100" b="0" i="0" kern="1200" dirty="0">
                          <a:solidFill>
                            <a:schemeClr val="tx1"/>
                          </a:solidFill>
                          <a:effectLst/>
                          <a:latin typeface="+mn-lt"/>
                          <a:ea typeface="+mn-ea"/>
                          <a:cs typeface="+mn-cs"/>
                        </a:rPr>
                        <a:t>A material that</a:t>
                      </a:r>
                      <a:r>
                        <a:rPr lang="en-GB" sz="1100" b="0" i="0" kern="1200" baseline="0" dirty="0">
                          <a:solidFill>
                            <a:schemeClr val="tx1"/>
                          </a:solidFill>
                          <a:effectLst/>
                          <a:latin typeface="+mn-lt"/>
                          <a:ea typeface="+mn-ea"/>
                          <a:cs typeface="+mn-cs"/>
                        </a:rPr>
                        <a:t> blocks all light so is </a:t>
                      </a:r>
                      <a:r>
                        <a:rPr lang="en-GB" sz="1100" b="0" i="0" kern="1200" dirty="0">
                          <a:solidFill>
                            <a:schemeClr val="tx1"/>
                          </a:solidFill>
                          <a:effectLst/>
                          <a:latin typeface="+mn-lt"/>
                          <a:ea typeface="+mn-ea"/>
                          <a:cs typeface="+mn-cs"/>
                        </a:rPr>
                        <a:t>not able to be seen through; not transparent.</a:t>
                      </a:r>
                      <a:endParaRPr lang="en-GB" sz="1100" dirty="0"/>
                    </a:p>
                  </a:txBody>
                  <a:tcPr/>
                </a:tc>
                <a:extLst>
                  <a:ext uri="{0D108BD9-81ED-4DB2-BD59-A6C34878D82A}">
                    <a16:rowId xmlns:a16="http://schemas.microsoft.com/office/drawing/2014/main" val="10005"/>
                  </a:ext>
                </a:extLst>
              </a:tr>
              <a:tr h="391255">
                <a:tc>
                  <a:txBody>
                    <a:bodyPr/>
                    <a:lstStyle/>
                    <a:p>
                      <a:pPr algn="ctr"/>
                      <a:r>
                        <a:rPr lang="en-GB" sz="1200" dirty="0"/>
                        <a:t>Reflection</a:t>
                      </a:r>
                    </a:p>
                  </a:txBody>
                  <a:tcPr/>
                </a:tc>
                <a:tc>
                  <a:txBody>
                    <a:bodyPr/>
                    <a:lstStyle/>
                    <a:p>
                      <a:r>
                        <a:rPr lang="en-GB" sz="1100" b="0" i="0" kern="1200" dirty="0">
                          <a:solidFill>
                            <a:schemeClr val="tx1"/>
                          </a:solidFill>
                          <a:effectLst/>
                          <a:latin typeface="+mn-lt"/>
                          <a:ea typeface="+mn-ea"/>
                          <a:cs typeface="+mn-cs"/>
                        </a:rPr>
                        <a:t>When light from an object is </a:t>
                      </a:r>
                      <a:r>
                        <a:rPr lang="en-GB" sz="1100" b="1" i="0" kern="1200" dirty="0">
                          <a:solidFill>
                            <a:schemeClr val="tx1"/>
                          </a:solidFill>
                          <a:effectLst/>
                          <a:latin typeface="+mn-lt"/>
                          <a:ea typeface="+mn-ea"/>
                          <a:cs typeface="+mn-cs"/>
                        </a:rPr>
                        <a:t>reflected</a:t>
                      </a:r>
                      <a:r>
                        <a:rPr lang="en-GB" sz="1100" b="0" i="0" kern="1200" dirty="0">
                          <a:solidFill>
                            <a:schemeClr val="tx1"/>
                          </a:solidFill>
                          <a:effectLst/>
                          <a:latin typeface="+mn-lt"/>
                          <a:ea typeface="+mn-ea"/>
                          <a:cs typeface="+mn-cs"/>
                        </a:rPr>
                        <a:t> by a surface, it changes direction. It bounces off the surface at the same angle as it hits it.</a:t>
                      </a:r>
                      <a:endParaRPr lang="en-GB" sz="1100" dirty="0"/>
                    </a:p>
                  </a:txBody>
                  <a:tcPr/>
                </a:tc>
                <a:extLst>
                  <a:ext uri="{0D108BD9-81ED-4DB2-BD59-A6C34878D82A}">
                    <a16:rowId xmlns:a16="http://schemas.microsoft.com/office/drawing/2014/main" val="578428922"/>
                  </a:ext>
                </a:extLst>
              </a:tr>
              <a:tr h="391255">
                <a:tc>
                  <a:txBody>
                    <a:bodyPr/>
                    <a:lstStyle/>
                    <a:p>
                      <a:pPr algn="ctr"/>
                      <a:r>
                        <a:rPr lang="en-GB" sz="1200" dirty="0"/>
                        <a:t>Refraction</a:t>
                      </a:r>
                    </a:p>
                  </a:txBody>
                  <a:tcPr/>
                </a:tc>
                <a:tc>
                  <a:txBody>
                    <a:bodyPr/>
                    <a:lstStyle/>
                    <a:p>
                      <a:r>
                        <a:rPr lang="en-GB" sz="1100" b="1" i="0" kern="1200" dirty="0">
                          <a:solidFill>
                            <a:schemeClr val="tx1"/>
                          </a:solidFill>
                          <a:effectLst/>
                          <a:latin typeface="+mn-lt"/>
                          <a:ea typeface="+mn-ea"/>
                          <a:cs typeface="+mn-cs"/>
                        </a:rPr>
                        <a:t>Refraction</a:t>
                      </a:r>
                      <a:r>
                        <a:rPr lang="en-GB" sz="1100" b="0" i="0" kern="1200" dirty="0">
                          <a:solidFill>
                            <a:schemeClr val="tx1"/>
                          </a:solidFill>
                          <a:effectLst/>
                          <a:latin typeface="+mn-lt"/>
                          <a:ea typeface="+mn-ea"/>
                          <a:cs typeface="+mn-cs"/>
                        </a:rPr>
                        <a:t> is the bending of light as it passes from one substance e.g. water, to another</a:t>
                      </a:r>
                      <a:r>
                        <a:rPr lang="en-GB" sz="1100" b="0" i="0" kern="1200" baseline="0" dirty="0">
                          <a:solidFill>
                            <a:schemeClr val="tx1"/>
                          </a:solidFill>
                          <a:effectLst/>
                          <a:latin typeface="+mn-lt"/>
                          <a:ea typeface="+mn-ea"/>
                          <a:cs typeface="+mn-cs"/>
                        </a:rPr>
                        <a:t>.</a:t>
                      </a:r>
                      <a:endParaRPr lang="en-GB" sz="1100" dirty="0"/>
                    </a:p>
                  </a:txBody>
                  <a:tcPr/>
                </a:tc>
                <a:extLst>
                  <a:ext uri="{0D108BD9-81ED-4DB2-BD59-A6C34878D82A}">
                    <a16:rowId xmlns:a16="http://schemas.microsoft.com/office/drawing/2014/main" val="787418437"/>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249441310"/>
              </p:ext>
            </p:extLst>
          </p:nvPr>
        </p:nvGraphicFramePr>
        <p:xfrm>
          <a:off x="100209" y="1161296"/>
          <a:ext cx="3155796" cy="6748264"/>
        </p:xfrm>
        <a:graphic>
          <a:graphicData uri="http://schemas.openxmlformats.org/drawingml/2006/table">
            <a:tbl>
              <a:tblPr firstRow="1" bandRow="1">
                <a:tableStyleId>{5940675A-B579-460E-94D1-54222C63F5DA}</a:tableStyleId>
              </a:tblPr>
              <a:tblGrid>
                <a:gridCol w="1144391">
                  <a:extLst>
                    <a:ext uri="{9D8B030D-6E8A-4147-A177-3AD203B41FA5}">
                      <a16:colId xmlns:a16="http://schemas.microsoft.com/office/drawing/2014/main" val="754516515"/>
                    </a:ext>
                  </a:extLst>
                </a:gridCol>
                <a:gridCol w="2011405">
                  <a:extLst>
                    <a:ext uri="{9D8B030D-6E8A-4147-A177-3AD203B41FA5}">
                      <a16:colId xmlns:a16="http://schemas.microsoft.com/office/drawing/2014/main" val="3475055813"/>
                    </a:ext>
                  </a:extLst>
                </a:gridCol>
              </a:tblGrid>
              <a:tr h="291103">
                <a:tc gridSpan="2">
                  <a:txBody>
                    <a:bodyPr/>
                    <a:lstStyle/>
                    <a:p>
                      <a:pPr algn="ctr"/>
                      <a:r>
                        <a:rPr lang="en-GB" b="1" dirty="0"/>
                        <a:t>What?</a:t>
                      </a:r>
                      <a:r>
                        <a:rPr lang="en-GB" b="1" baseline="0" dirty="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604004">
                <a:tc>
                  <a:txBody>
                    <a:bodyPr/>
                    <a:lstStyle/>
                    <a:p>
                      <a:pPr algn="ctr"/>
                      <a:r>
                        <a:rPr lang="en-GB" sz="1100" dirty="0"/>
                        <a:t>Light sources</a:t>
                      </a:r>
                    </a:p>
                  </a:txBody>
                  <a:tcPr/>
                </a:tc>
                <a:tc>
                  <a:txBody>
                    <a:bodyPr/>
                    <a:lstStyle/>
                    <a:p>
                      <a:r>
                        <a:rPr lang="en-GB" sz="1100" kern="1200" dirty="0">
                          <a:solidFill>
                            <a:schemeClr val="tx1"/>
                          </a:solidFill>
                          <a:effectLst/>
                          <a:latin typeface="+mn-lt"/>
                          <a:ea typeface="+mn-ea"/>
                          <a:cs typeface="+mn-cs"/>
                        </a:rPr>
                        <a:t>Places from which light is emitted: e.g. Sun, candles, torches, fire, </a:t>
                      </a:r>
                      <a:r>
                        <a:rPr lang="en-GB" sz="1100" kern="1200" dirty="0" err="1">
                          <a:solidFill>
                            <a:schemeClr val="tx1"/>
                          </a:solidFill>
                          <a:effectLst/>
                          <a:latin typeface="+mn-lt"/>
                          <a:ea typeface="+mn-ea"/>
                          <a:cs typeface="+mn-cs"/>
                        </a:rPr>
                        <a:t>etc</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3790129666"/>
                  </a:ext>
                </a:extLst>
              </a:tr>
              <a:tr h="452120">
                <a:tc>
                  <a:txBody>
                    <a:bodyPr/>
                    <a:lstStyle/>
                    <a:p>
                      <a:pPr algn="ctr"/>
                      <a:r>
                        <a:rPr lang="en-GB" sz="1100" kern="1200" dirty="0">
                          <a:solidFill>
                            <a:schemeClr val="tx1"/>
                          </a:solidFill>
                          <a:effectLst/>
                          <a:latin typeface="+mn-lt"/>
                          <a:ea typeface="+mn-ea"/>
                          <a:cs typeface="+mn-cs"/>
                        </a:rPr>
                        <a:t>Ray</a:t>
                      </a:r>
                      <a:r>
                        <a:rPr lang="en-GB" sz="1100" kern="1200" baseline="0" dirty="0">
                          <a:solidFill>
                            <a:schemeClr val="tx1"/>
                          </a:solidFill>
                          <a:effectLst/>
                          <a:latin typeface="+mn-lt"/>
                          <a:ea typeface="+mn-ea"/>
                          <a:cs typeface="+mn-cs"/>
                        </a:rPr>
                        <a:t> model of light</a:t>
                      </a:r>
                      <a:endParaRPr lang="en-GB" sz="11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a:solidFill>
                            <a:schemeClr val="tx1"/>
                          </a:solidFill>
                          <a:effectLst/>
                          <a:latin typeface="+mn-lt"/>
                          <a:ea typeface="+mn-ea"/>
                          <a:cs typeface="+mn-cs"/>
                        </a:rPr>
                        <a:t>Light travels in straight lines. </a:t>
                      </a:r>
                      <a:endParaRPr lang="en-GB" sz="1100" dirty="0"/>
                    </a:p>
                  </a:txBody>
                  <a:tcPr/>
                </a:tc>
                <a:extLst>
                  <a:ext uri="{0D108BD9-81ED-4DB2-BD59-A6C34878D82A}">
                    <a16:rowId xmlns:a16="http://schemas.microsoft.com/office/drawing/2014/main" val="689411962"/>
                  </a:ext>
                </a:extLst>
              </a:tr>
              <a:tr h="746419">
                <a:tc>
                  <a:txBody>
                    <a:bodyPr/>
                    <a:lstStyle/>
                    <a:p>
                      <a:pPr algn="ctr"/>
                      <a:r>
                        <a:rPr lang="en-GB" sz="1100" dirty="0"/>
                        <a:t>Seeing an</a:t>
                      </a:r>
                      <a:r>
                        <a:rPr lang="en-GB" sz="1100" baseline="0" dirty="0"/>
                        <a:t> </a:t>
                      </a:r>
                      <a:r>
                        <a:rPr lang="en-GB" sz="1100" dirty="0"/>
                        <a:t>object</a:t>
                      </a:r>
                    </a:p>
                  </a:txBody>
                  <a:tcPr/>
                </a:tc>
                <a:tc>
                  <a:txBody>
                    <a:bodyPr/>
                    <a:lstStyle/>
                    <a:p>
                      <a:pPr marL="0" indent="0">
                        <a:buFont typeface="Arial" panose="020B0604020202020204" pitchFamily="34" charset="0"/>
                        <a:buNone/>
                      </a:pPr>
                      <a:r>
                        <a:rPr lang="en-GB" sz="1100" kern="1200" dirty="0">
                          <a:solidFill>
                            <a:schemeClr val="tx1"/>
                          </a:solidFill>
                          <a:effectLst/>
                          <a:latin typeface="+mn-lt"/>
                          <a:ea typeface="+mn-ea"/>
                          <a:cs typeface="+mn-cs"/>
                        </a:rPr>
                        <a:t>When light reaches an object, it can be absorbed, or it can pass through the object or it can be reflected. Light can be scattered in all directions. Light colours reflect more light than darker colours. White objects reflect nearly all light. Black reflects very little light.</a:t>
                      </a:r>
                      <a:endParaRPr lang="en-GB" sz="1100" dirty="0"/>
                    </a:p>
                  </a:txBody>
                  <a:tcPr/>
                </a:tc>
                <a:extLst>
                  <a:ext uri="{0D108BD9-81ED-4DB2-BD59-A6C34878D82A}">
                    <a16:rowId xmlns:a16="http://schemas.microsoft.com/office/drawing/2014/main" val="1769763709"/>
                  </a:ext>
                </a:extLst>
              </a:tr>
              <a:tr h="582207">
                <a:tc>
                  <a:txBody>
                    <a:bodyPr/>
                    <a:lstStyle/>
                    <a:p>
                      <a:pPr algn="ctr"/>
                      <a:r>
                        <a:rPr lang="en-GB" sz="1100" dirty="0"/>
                        <a:t>Transparent</a:t>
                      </a:r>
                      <a:br>
                        <a:rPr lang="en-GB" sz="1100" dirty="0"/>
                      </a:br>
                      <a:r>
                        <a:rPr lang="en-GB" sz="1100" dirty="0"/>
                        <a:t>translucent</a:t>
                      </a:r>
                      <a:br>
                        <a:rPr lang="en-GB" sz="1100" dirty="0"/>
                      </a:br>
                      <a:r>
                        <a:rPr lang="en-GB" sz="1100" dirty="0"/>
                        <a:t>opaque</a:t>
                      </a:r>
                    </a:p>
                  </a:txBody>
                  <a:tcPr/>
                </a:tc>
                <a:tc>
                  <a:txBody>
                    <a:bodyPr/>
                    <a:lstStyle/>
                    <a:p>
                      <a:r>
                        <a:rPr lang="en-GB" sz="1100" kern="1200" dirty="0">
                          <a:solidFill>
                            <a:schemeClr val="tx1"/>
                          </a:solidFill>
                          <a:effectLst/>
                          <a:latin typeface="+mn-lt"/>
                          <a:ea typeface="+mn-ea"/>
                          <a:cs typeface="+mn-cs"/>
                        </a:rPr>
                        <a:t>Light passes through some materials and not others.  Light passes through transparent materials (objects are not ‘see through’ – light passes through the material).  Light passes through translucent materials but the light source is not clear.  No light passes through opaque materials.</a:t>
                      </a:r>
                    </a:p>
                  </a:txBody>
                  <a:tcPr/>
                </a:tc>
                <a:extLst>
                  <a:ext uri="{0D108BD9-81ED-4DB2-BD59-A6C34878D82A}">
                    <a16:rowId xmlns:a16="http://schemas.microsoft.com/office/drawing/2014/main" val="2751736532"/>
                  </a:ext>
                </a:extLst>
              </a:tr>
              <a:tr h="582207">
                <a:tc>
                  <a:txBody>
                    <a:bodyPr/>
                    <a:lstStyle/>
                    <a:p>
                      <a:pPr algn="ctr"/>
                      <a:r>
                        <a:rPr lang="en-GB" sz="1100" dirty="0"/>
                        <a:t>Shadows</a:t>
                      </a:r>
                    </a:p>
                  </a:txBody>
                  <a:tcPr/>
                </a:tc>
                <a:tc>
                  <a:txBody>
                    <a:bodyPr/>
                    <a:lstStyle/>
                    <a:p>
                      <a:r>
                        <a:rPr lang="en-GB" sz="1100" kern="1200" dirty="0">
                          <a:solidFill>
                            <a:schemeClr val="tx1"/>
                          </a:solidFill>
                          <a:effectLst/>
                          <a:latin typeface="+mn-lt"/>
                          <a:ea typeface="+mn-ea"/>
                          <a:cs typeface="+mn-cs"/>
                        </a:rPr>
                        <a:t>Light is reflected of an object. The area that the light is therefore unable to reach is called a shadow.</a:t>
                      </a:r>
                      <a:endParaRPr lang="en-GB" sz="1100" b="0" i="0" kern="1200" dirty="0">
                        <a:solidFill>
                          <a:schemeClr val="tx1"/>
                        </a:solidFill>
                        <a:effectLst/>
                        <a:latin typeface="+mn-lt"/>
                        <a:ea typeface="+mn-ea"/>
                        <a:cs typeface="+mn-cs"/>
                      </a:endParaRPr>
                    </a:p>
                  </a:txBody>
                  <a:tcPr/>
                </a:tc>
                <a:extLst>
                  <a:ext uri="{0D108BD9-81ED-4DB2-BD59-A6C34878D82A}">
                    <a16:rowId xmlns:a16="http://schemas.microsoft.com/office/drawing/2014/main" val="1487942093"/>
                  </a:ext>
                </a:extLst>
              </a:tr>
              <a:tr h="582207">
                <a:tc>
                  <a:txBody>
                    <a:bodyPr/>
                    <a:lstStyle/>
                    <a:p>
                      <a:pPr algn="ctr"/>
                      <a:r>
                        <a:rPr lang="en-GB" sz="1100" dirty="0"/>
                        <a:t>Apparent movement of the Sun</a:t>
                      </a:r>
                    </a:p>
                  </a:txBody>
                  <a:tcPr/>
                </a:tc>
                <a:tc>
                  <a:txBody>
                    <a:bodyPr/>
                    <a:lstStyle/>
                    <a:p>
                      <a:r>
                        <a:rPr lang="en-GB" sz="1100" kern="1200" dirty="0">
                          <a:solidFill>
                            <a:schemeClr val="tx1"/>
                          </a:solidFill>
                          <a:effectLst/>
                          <a:latin typeface="+mn-lt"/>
                          <a:ea typeface="+mn-ea"/>
                          <a:cs typeface="+mn-cs"/>
                        </a:rPr>
                        <a:t>Where the Sun is seen in the sky depends upon the rotation of the Earth on its axis. How long we see the Sun each day depends upon the seasons which are created by the tilt of the Earth on its axis.</a:t>
                      </a:r>
                      <a:endParaRPr lang="en-GB" sz="1100" b="0" i="0" kern="1200" dirty="0">
                        <a:solidFill>
                          <a:schemeClr val="tx1"/>
                        </a:solidFill>
                        <a:effectLst/>
                        <a:latin typeface="+mn-lt"/>
                        <a:ea typeface="+mn-ea"/>
                        <a:cs typeface="+mn-cs"/>
                      </a:endParaRPr>
                    </a:p>
                  </a:txBody>
                  <a:tcPr/>
                </a:tc>
                <a:extLst>
                  <a:ext uri="{0D108BD9-81ED-4DB2-BD59-A6C34878D82A}">
                    <a16:rowId xmlns:a16="http://schemas.microsoft.com/office/drawing/2014/main" val="1239328308"/>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88669360"/>
              </p:ext>
            </p:extLst>
          </p:nvPr>
        </p:nvGraphicFramePr>
        <p:xfrm>
          <a:off x="3382028" y="1164671"/>
          <a:ext cx="3319397" cy="1859280"/>
        </p:xfrm>
        <a:graphic>
          <a:graphicData uri="http://schemas.openxmlformats.org/drawingml/2006/table">
            <a:tbl>
              <a:tblPr firstRow="1" bandRow="1">
                <a:tableStyleId>{5940675A-B579-460E-94D1-54222C63F5DA}</a:tableStyleId>
              </a:tblPr>
              <a:tblGrid>
                <a:gridCol w="3319397">
                  <a:extLst>
                    <a:ext uri="{9D8B030D-6E8A-4147-A177-3AD203B41FA5}">
                      <a16:colId xmlns:a16="http://schemas.microsoft.com/office/drawing/2014/main" val="754516515"/>
                    </a:ext>
                  </a:extLst>
                </a:gridCol>
              </a:tblGrid>
              <a:tr h="227334">
                <a:tc>
                  <a:txBody>
                    <a:bodyPr/>
                    <a:lstStyle/>
                    <a:p>
                      <a:pPr marL="0" indent="0" algn="ctr">
                        <a:buFont typeface="Arial" panose="020B0604020202020204" pitchFamily="34" charset="0"/>
                        <a:buNone/>
                      </a:pPr>
                      <a:r>
                        <a:rPr lang="en-GB" sz="1100" b="1" dirty="0"/>
                        <a:t>Statutory requirements</a:t>
                      </a:r>
                    </a:p>
                  </a:txBody>
                  <a:tcPr>
                    <a:solidFill>
                      <a:schemeClr val="accent6">
                        <a:lumMod val="20000"/>
                        <a:lumOff val="80000"/>
                      </a:schemeClr>
                    </a:solidFill>
                  </a:tcPr>
                </a:tc>
                <a:extLst>
                  <a:ext uri="{0D108BD9-81ED-4DB2-BD59-A6C34878D82A}">
                    <a16:rowId xmlns:a16="http://schemas.microsoft.com/office/drawing/2014/main" val="3315443936"/>
                  </a:ext>
                </a:extLst>
              </a:tr>
              <a:tr h="1551220">
                <a:tc>
                  <a:txBody>
                    <a:bodyPr/>
                    <a:lstStyle/>
                    <a:p>
                      <a:pPr lvl="0"/>
                      <a:r>
                        <a:rPr lang="en-GB" sz="950" kern="1200" dirty="0">
                          <a:solidFill>
                            <a:schemeClr val="tx1"/>
                          </a:solidFill>
                          <a:effectLst/>
                          <a:latin typeface="+mn-lt"/>
                          <a:ea typeface="+mn-ea"/>
                          <a:cs typeface="+mn-cs"/>
                        </a:rPr>
                        <a:t>- </a:t>
                      </a:r>
                      <a:r>
                        <a:rPr lang="en-GB" sz="1100" kern="1200" dirty="0">
                          <a:solidFill>
                            <a:schemeClr val="tx1"/>
                          </a:solidFill>
                          <a:effectLst/>
                          <a:latin typeface="+mn-lt"/>
                          <a:ea typeface="+mn-ea"/>
                          <a:cs typeface="+mn-cs"/>
                        </a:rPr>
                        <a:t>Recognise that they need light in order to see things and that dark is the absence of light </a:t>
                      </a:r>
                    </a:p>
                    <a:p>
                      <a:pPr lvl="0"/>
                      <a:r>
                        <a:rPr lang="en-GB" sz="1100" kern="1200" dirty="0">
                          <a:solidFill>
                            <a:schemeClr val="tx1"/>
                          </a:solidFill>
                          <a:effectLst/>
                          <a:latin typeface="+mn-lt"/>
                          <a:ea typeface="+mn-ea"/>
                          <a:cs typeface="+mn-cs"/>
                        </a:rPr>
                        <a:t>- Notice that light is reflected from surfaces </a:t>
                      </a:r>
                    </a:p>
                    <a:p>
                      <a:pPr lvl="0"/>
                      <a:r>
                        <a:rPr lang="en-GB" sz="1100" kern="1200" dirty="0">
                          <a:solidFill>
                            <a:schemeClr val="tx1"/>
                          </a:solidFill>
                          <a:effectLst/>
                          <a:latin typeface="+mn-lt"/>
                          <a:ea typeface="+mn-ea"/>
                          <a:cs typeface="+mn-cs"/>
                        </a:rPr>
                        <a:t>- Recognise that light from the sun can be dangerous and that there are ways to protect their eyes </a:t>
                      </a:r>
                    </a:p>
                    <a:p>
                      <a:pPr lvl="0"/>
                      <a:r>
                        <a:rPr lang="en-GB" sz="1100" kern="1200" dirty="0">
                          <a:solidFill>
                            <a:schemeClr val="tx1"/>
                          </a:solidFill>
                          <a:effectLst/>
                          <a:latin typeface="+mn-lt"/>
                          <a:ea typeface="+mn-ea"/>
                          <a:cs typeface="+mn-cs"/>
                        </a:rPr>
                        <a:t>- Recognise that shadows are formed when the light from a light source is blocked by a solid object </a:t>
                      </a:r>
                    </a:p>
                    <a:p>
                      <a:r>
                        <a:rPr lang="en-GB" sz="1100" kern="1200">
                          <a:solidFill>
                            <a:schemeClr val="tx1"/>
                          </a:solidFill>
                          <a:effectLst/>
                          <a:latin typeface="+mn-lt"/>
                          <a:ea typeface="+mn-ea"/>
                          <a:cs typeface="+mn-cs"/>
                        </a:rPr>
                        <a:t>- Find </a:t>
                      </a:r>
                      <a:r>
                        <a:rPr lang="en-GB" sz="1100" kern="1200" dirty="0">
                          <a:solidFill>
                            <a:schemeClr val="tx1"/>
                          </a:solidFill>
                          <a:effectLst/>
                          <a:latin typeface="+mn-lt"/>
                          <a:ea typeface="+mn-ea"/>
                          <a:cs typeface="+mn-cs"/>
                        </a:rPr>
                        <a:t>patterns in the way that the sizes of shadows change. </a:t>
                      </a:r>
                    </a:p>
                  </a:txBody>
                  <a:tcPr/>
                </a:tc>
                <a:extLst>
                  <a:ext uri="{0D108BD9-81ED-4DB2-BD59-A6C34878D82A}">
                    <a16:rowId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101169210"/>
              </p:ext>
            </p:extLst>
          </p:nvPr>
        </p:nvGraphicFramePr>
        <p:xfrm>
          <a:off x="100209" y="7909560"/>
          <a:ext cx="3155796" cy="1901190"/>
        </p:xfrm>
        <a:graphic>
          <a:graphicData uri="http://schemas.openxmlformats.org/drawingml/2006/table">
            <a:tbl>
              <a:tblPr firstRow="1" bandRow="1">
                <a:tableStyleId>{5940675A-B579-460E-94D1-54222C63F5DA}</a:tableStyleId>
              </a:tblPr>
              <a:tblGrid>
                <a:gridCol w="3155796">
                  <a:extLst>
                    <a:ext uri="{9D8B030D-6E8A-4147-A177-3AD203B41FA5}">
                      <a16:colId xmlns:a16="http://schemas.microsoft.com/office/drawing/2014/main" val="754516515"/>
                    </a:ext>
                  </a:extLst>
                </a:gridCol>
              </a:tblGrid>
              <a:tr h="336648">
                <a:tc>
                  <a:txBody>
                    <a:bodyPr/>
                    <a:lstStyle/>
                    <a:p>
                      <a:pPr algn="ctr"/>
                      <a:r>
                        <a:rPr lang="en-GB" b="1" dirty="0"/>
                        <a:t>Diagrams</a:t>
                      </a:r>
                    </a:p>
                  </a:txBody>
                  <a:tcPr>
                    <a:solidFill>
                      <a:schemeClr val="accent6">
                        <a:lumMod val="20000"/>
                        <a:lumOff val="80000"/>
                      </a:schemeClr>
                    </a:solidFill>
                  </a:tcPr>
                </a:tc>
                <a:extLst>
                  <a:ext uri="{0D108BD9-81ED-4DB2-BD59-A6C34878D82A}">
                    <a16:rowId xmlns:a16="http://schemas.microsoft.com/office/drawing/2014/main" val="3315443936"/>
                  </a:ext>
                </a:extLst>
              </a:tr>
              <a:tr h="1564542">
                <a:tc>
                  <a:txBody>
                    <a:bodyPr/>
                    <a:lstStyle/>
                    <a:p>
                      <a:pPr marL="0" indent="0">
                        <a:buFont typeface="Arial" panose="020B0604020202020204" pitchFamily="34" charset="0"/>
                        <a:buNone/>
                      </a:pPr>
                      <a:endParaRPr lang="en-GB" sz="1100" dirty="0"/>
                    </a:p>
                  </a:txBody>
                  <a:tcPr/>
                </a:tc>
                <a:extLst>
                  <a:ext uri="{0D108BD9-81ED-4DB2-BD59-A6C34878D82A}">
                    <a16:rowId xmlns:a16="http://schemas.microsoft.com/office/drawing/2014/main" val="1208927862"/>
                  </a:ext>
                </a:extLst>
              </a:tr>
            </a:tbl>
          </a:graphicData>
        </a:graphic>
      </p:graphicFrame>
      <p:pic>
        <p:nvPicPr>
          <p:cNvPr id="2" name="Picture 1"/>
          <p:cNvPicPr>
            <a:picLocks noChangeAspect="1"/>
          </p:cNvPicPr>
          <p:nvPr/>
        </p:nvPicPr>
        <p:blipFill rotWithShape="1">
          <a:blip r:embed="rId2"/>
          <a:srcRect l="9700" t="46897" r="58832" b="23580"/>
          <a:stretch/>
        </p:blipFill>
        <p:spPr>
          <a:xfrm>
            <a:off x="245547" y="8256200"/>
            <a:ext cx="2865120" cy="1512012"/>
          </a:xfrm>
          <a:prstGeom prst="rect">
            <a:avLst/>
          </a:prstGeom>
        </p:spPr>
      </p:pic>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328</TotalTime>
  <Words>560</Words>
  <Application>Microsoft Office PowerPoint</Application>
  <PresentationFormat>A4 Paper (210x297 mm)</PresentationFormat>
  <Paragraphs>43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Natalie Talbot</cp:lastModifiedBy>
  <cp:revision>44</cp:revision>
  <cp:lastPrinted>2020-01-07T14:49:56Z</cp:lastPrinted>
  <dcterms:created xsi:type="dcterms:W3CDTF">2019-07-07T18:53:37Z</dcterms:created>
  <dcterms:modified xsi:type="dcterms:W3CDTF">2022-03-08T17:34:49Z</dcterms:modified>
</cp:coreProperties>
</file>