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Lst>
  <p:sldSz cy="9906000" cx="6858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120">
          <p15:clr>
            <a:srgbClr val="A4A3A4"/>
          </p15:clr>
        </p15:guide>
        <p15:guide id="2" pos="2160">
          <p15:clr>
            <a:srgbClr val="A4A3A4"/>
          </p15:clr>
        </p15:guide>
      </p15:sldGuideLst>
    </p:ext>
    <p:ext uri="http://customooxmlschemas.google.com/">
      <go:slidesCustomData xmlns:go="http://customooxmlschemas.google.com/" r:id="rId8" roundtripDataSignature="AMtx7mi54qaNnXg/QTC3aM1228y2Aah6B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02E3F66-86EE-4E88-91F7-0A4D993F9AB7}">
  <a:tblStyle styleId="{202E3F66-86EE-4E88-91F7-0A4D993F9AB7}"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120" orient="horz"/>
        <p:guide pos="216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514350" y="1621191"/>
            <a:ext cx="5829300" cy="344875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857250" y="5202944"/>
            <a:ext cx="5143500" cy="2391656"/>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4" name="Google Shape;14;p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0" name="Google Shape;20;p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467916" y="2469624"/>
            <a:ext cx="5915025" cy="41206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467916" y="6629226"/>
            <a:ext cx="5915025" cy="21669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sz="1800">
                <a:solidFill>
                  <a:schemeClr val="dk1"/>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6" name="Google Shape;26;p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471488"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2" name="Google Shape;32;p6"/>
          <p:cNvSpPr txBox="1"/>
          <p:nvPr>
            <p:ph idx="2" type="body"/>
          </p:nvPr>
        </p:nvSpPr>
        <p:spPr>
          <a:xfrm>
            <a:off x="3471863"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3" name="Google Shape;33;p6"/>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472381"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472381" y="2428347"/>
            <a:ext cx="2901255"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9" name="Google Shape;39;p7"/>
          <p:cNvSpPr txBox="1"/>
          <p:nvPr>
            <p:ph idx="2" type="body"/>
          </p:nvPr>
        </p:nvSpPr>
        <p:spPr>
          <a:xfrm>
            <a:off x="472381" y="3618442"/>
            <a:ext cx="2901255"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0" name="Google Shape;40;p7"/>
          <p:cNvSpPr txBox="1"/>
          <p:nvPr>
            <p:ph idx="3" type="body"/>
          </p:nvPr>
        </p:nvSpPr>
        <p:spPr>
          <a:xfrm>
            <a:off x="3471863" y="2428347"/>
            <a:ext cx="2915543"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1" name="Google Shape;41;p7"/>
          <p:cNvSpPr txBox="1"/>
          <p:nvPr>
            <p:ph idx="4" type="body"/>
          </p:nvPr>
        </p:nvSpPr>
        <p:spPr>
          <a:xfrm>
            <a:off x="3471863" y="3618442"/>
            <a:ext cx="2915543"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2" name="Google Shape;42;p7"/>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2915543" y="1426283"/>
            <a:ext cx="3471863" cy="7039681"/>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57" name="Google Shape;57;p10"/>
          <p:cNvSpPr txBox="1"/>
          <p:nvPr>
            <p:ph idx="2"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8" name="Google Shape;58;p1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2915543" y="1426283"/>
            <a:ext cx="3471863" cy="7039681"/>
          </a:xfrm>
          <a:prstGeom prst="rect">
            <a:avLst/>
          </a:prstGeom>
          <a:noFill/>
          <a:ln>
            <a:noFill/>
          </a:ln>
        </p:spPr>
      </p:sp>
      <p:sp>
        <p:nvSpPr>
          <p:cNvPr id="64" name="Google Shape;64;p11"/>
          <p:cNvSpPr txBox="1"/>
          <p:nvPr>
            <p:ph idx="1"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5" name="Google Shape;65;p1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86367" y="2822135"/>
            <a:ext cx="6285266"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1" name="Google Shape;71;p1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1449696" y="3985464"/>
            <a:ext cx="839487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1550679" y="2549570"/>
            <a:ext cx="839487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7" name="Google Shape;77;p1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100209" y="87681"/>
            <a:ext cx="6601216" cy="369332"/>
          </a:xfrm>
          <a:prstGeom prst="rect">
            <a:avLst/>
          </a:prstGeom>
          <a:noFill/>
          <a:ln cap="flat" cmpd="sng" w="3810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Spring Trust </a:t>
            </a:r>
            <a:r>
              <a:rPr b="0" i="0" lang="en-GB" sz="1800" u="none" cap="none" strike="noStrike">
                <a:solidFill>
                  <a:schemeClr val="dk1"/>
                </a:solidFill>
                <a:latin typeface="Calibri"/>
                <a:ea typeface="Calibri"/>
                <a:cs typeface="Calibri"/>
                <a:sym typeface="Calibri"/>
              </a:rPr>
              <a:t>– Knowledge Organiser</a:t>
            </a:r>
            <a:endParaRPr b="0" i="0" sz="1800" u="none" cap="none" strike="noStrike">
              <a:solidFill>
                <a:schemeClr val="dk1"/>
              </a:solidFill>
              <a:latin typeface="Calibri"/>
              <a:ea typeface="Calibri"/>
              <a:cs typeface="Calibri"/>
              <a:sym typeface="Calibri"/>
            </a:endParaRPr>
          </a:p>
        </p:txBody>
      </p:sp>
      <p:graphicFrame>
        <p:nvGraphicFramePr>
          <p:cNvPr id="85" name="Google Shape;85;p1"/>
          <p:cNvGraphicFramePr/>
          <p:nvPr/>
        </p:nvGraphicFramePr>
        <p:xfrm>
          <a:off x="100209" y="576743"/>
          <a:ext cx="3000000" cy="3000000"/>
        </p:xfrm>
        <a:graphic>
          <a:graphicData uri="http://schemas.openxmlformats.org/drawingml/2006/table">
            <a:tbl>
              <a:tblPr bandRow="1" firstRow="1">
                <a:noFill/>
                <a:tableStyleId>{202E3F66-86EE-4E88-91F7-0A4D993F9AB7}</a:tableStyleId>
              </a:tblPr>
              <a:tblGrid>
                <a:gridCol w="1650300"/>
                <a:gridCol w="1650300"/>
                <a:gridCol w="1650300"/>
                <a:gridCol w="1650300"/>
              </a:tblGrid>
              <a:tr h="370850">
                <a:tc>
                  <a:txBody>
                    <a:bodyPr/>
                    <a:lstStyle/>
                    <a:p>
                      <a:pPr indent="0" lvl="0" marL="0" marR="0" rtl="0" algn="ctr">
                        <a:spcBef>
                          <a:spcPts val="0"/>
                        </a:spcBef>
                        <a:spcAft>
                          <a:spcPts val="0"/>
                        </a:spcAft>
                        <a:buNone/>
                      </a:pPr>
                      <a:r>
                        <a:rPr b="1" lang="en-GB" sz="1350" u="none" cap="none" strike="noStrike"/>
                        <a:t>Science Focus</a:t>
                      </a:r>
                      <a:endParaRPr b="1" sz="1350" u="none" cap="none" strike="noStrike"/>
                    </a:p>
                  </a:txBody>
                  <a:tcPr marT="45725" marB="45725" marR="91450" marL="91450"/>
                </a:tc>
                <a:tc>
                  <a:txBody>
                    <a:bodyPr/>
                    <a:lstStyle/>
                    <a:p>
                      <a:pPr indent="0" lvl="0" marL="0" marR="0" rtl="0" algn="ctr">
                        <a:spcBef>
                          <a:spcPts val="0"/>
                        </a:spcBef>
                        <a:spcAft>
                          <a:spcPts val="0"/>
                        </a:spcAft>
                        <a:buNone/>
                      </a:pPr>
                      <a:r>
                        <a:rPr b="1" lang="en-GB" sz="1350" u="none" cap="none" strike="noStrike"/>
                        <a:t>Plants</a:t>
                      </a:r>
                      <a:endParaRPr b="1" sz="1350" u="none" cap="none" strike="noStrike"/>
                    </a:p>
                  </a:txBody>
                  <a:tcPr marT="45725" marB="45725" marR="91450" marL="91450">
                    <a:solidFill>
                      <a:srgbClr val="FFFF00"/>
                    </a:solidFill>
                  </a:tcPr>
                </a:tc>
                <a:tc>
                  <a:txBody>
                    <a:bodyPr/>
                    <a:lstStyle/>
                    <a:p>
                      <a:pPr indent="0" lvl="0" marL="0" marR="0" rtl="0" algn="ctr">
                        <a:spcBef>
                          <a:spcPts val="0"/>
                        </a:spcBef>
                        <a:spcAft>
                          <a:spcPts val="0"/>
                        </a:spcAft>
                        <a:buNone/>
                      </a:pPr>
                      <a:r>
                        <a:rPr b="1" lang="en-GB" sz="1350" u="none" cap="none" strike="noStrike"/>
                        <a:t>Year 1</a:t>
                      </a:r>
                      <a:endParaRPr b="1" sz="1350" u="none" cap="none" strike="noStrike"/>
                    </a:p>
                  </a:txBody>
                  <a:tcPr marT="45725" marB="45725" marR="91450" marL="91450"/>
                </a:tc>
                <a:tc>
                  <a:txBody>
                    <a:bodyPr/>
                    <a:lstStyle/>
                    <a:p>
                      <a:pPr indent="0" lvl="0" marL="0" marR="0" rtl="0" algn="ctr">
                        <a:spcBef>
                          <a:spcPts val="0"/>
                        </a:spcBef>
                        <a:spcAft>
                          <a:spcPts val="0"/>
                        </a:spcAft>
                        <a:buNone/>
                      </a:pPr>
                      <a:r>
                        <a:t/>
                      </a:r>
                      <a:endParaRPr b="1" sz="1350" u="none" cap="none" strike="noStrike"/>
                    </a:p>
                  </a:txBody>
                  <a:tcPr marT="45725" marB="45725" marR="91450" marL="91450"/>
                </a:tc>
              </a:tr>
            </a:tbl>
          </a:graphicData>
        </a:graphic>
      </p:graphicFrame>
      <p:graphicFrame>
        <p:nvGraphicFramePr>
          <p:cNvPr id="86" name="Google Shape;86;p1"/>
          <p:cNvGraphicFramePr/>
          <p:nvPr/>
        </p:nvGraphicFramePr>
        <p:xfrm>
          <a:off x="3382027" y="6055088"/>
          <a:ext cx="3000000" cy="3000000"/>
        </p:xfrm>
        <a:graphic>
          <a:graphicData uri="http://schemas.openxmlformats.org/drawingml/2006/table">
            <a:tbl>
              <a:tblPr bandRow="1" firstRow="1">
                <a:noFill/>
                <a:tableStyleId>{202E3F66-86EE-4E88-91F7-0A4D993F9AB7}</a:tableStyleId>
              </a:tblPr>
              <a:tblGrid>
                <a:gridCol w="3390250"/>
              </a:tblGrid>
              <a:tr h="437525">
                <a:tc>
                  <a:txBody>
                    <a:bodyPr/>
                    <a:lstStyle/>
                    <a:p>
                      <a:pPr indent="0" lvl="0" marL="0" marR="0" rtl="0" algn="ctr">
                        <a:spcBef>
                          <a:spcPts val="0"/>
                        </a:spcBef>
                        <a:spcAft>
                          <a:spcPts val="0"/>
                        </a:spcAft>
                        <a:buNone/>
                      </a:pPr>
                      <a:r>
                        <a:rPr b="1" lang="en-GB" sz="1350" u="none" cap="none" strike="noStrike"/>
                        <a:t>Diagrams</a:t>
                      </a:r>
                      <a:endParaRPr b="1" sz="1350" u="none" cap="none" strike="noStrike"/>
                    </a:p>
                  </a:txBody>
                  <a:tcPr marT="45725" marB="45725" marR="91450" marL="91450">
                    <a:solidFill>
                      <a:srgbClr val="E1EFD8"/>
                    </a:solidFill>
                  </a:tcPr>
                </a:tc>
              </a:tr>
              <a:tr h="3285225">
                <a:tc>
                  <a:txBody>
                    <a:bodyPr/>
                    <a:lstStyle/>
                    <a:p>
                      <a:pPr indent="-104775" lvl="0" marL="171450" marR="0" rtl="0" algn="l">
                        <a:lnSpc>
                          <a:spcPct val="100000"/>
                        </a:lnSpc>
                        <a:spcBef>
                          <a:spcPts val="0"/>
                        </a:spcBef>
                        <a:spcAft>
                          <a:spcPts val="0"/>
                        </a:spcAft>
                        <a:buClr>
                          <a:schemeClr val="dk1"/>
                        </a:buClr>
                        <a:buSzPts val="1050"/>
                        <a:buFont typeface="Arial"/>
                        <a:buNone/>
                      </a:pPr>
                      <a:r>
                        <a:t/>
                      </a:r>
                      <a:endParaRPr sz="1050" u="none" cap="none" strike="noStrike">
                        <a:solidFill>
                          <a:schemeClr val="dk1"/>
                        </a:solidFill>
                        <a:latin typeface="Calibri"/>
                        <a:ea typeface="Calibri"/>
                        <a:cs typeface="Calibri"/>
                        <a:sym typeface="Calibri"/>
                      </a:endParaRPr>
                    </a:p>
                  </a:txBody>
                  <a:tcPr marT="45725" marB="45725" marR="91450" marL="91450"/>
                </a:tc>
              </a:tr>
            </a:tbl>
          </a:graphicData>
        </a:graphic>
      </p:graphicFrame>
      <p:graphicFrame>
        <p:nvGraphicFramePr>
          <p:cNvPr id="87" name="Google Shape;87;p1"/>
          <p:cNvGraphicFramePr/>
          <p:nvPr/>
        </p:nvGraphicFramePr>
        <p:xfrm>
          <a:off x="3382027" y="2703911"/>
          <a:ext cx="3000000" cy="3000000"/>
        </p:xfrm>
        <a:graphic>
          <a:graphicData uri="http://schemas.openxmlformats.org/drawingml/2006/table">
            <a:tbl>
              <a:tblPr bandRow="1" firstRow="1">
                <a:noFill/>
                <a:tableStyleId>{202E3F66-86EE-4E88-91F7-0A4D993F9AB7}</a:tableStyleId>
              </a:tblPr>
              <a:tblGrid>
                <a:gridCol w="1077600"/>
                <a:gridCol w="2241800"/>
              </a:tblGrid>
              <a:tr h="303650">
                <a:tc gridSpan="2">
                  <a:txBody>
                    <a:bodyPr/>
                    <a:lstStyle/>
                    <a:p>
                      <a:pPr indent="0" lvl="0" marL="0" marR="0" rtl="0" algn="ctr">
                        <a:spcBef>
                          <a:spcPts val="0"/>
                        </a:spcBef>
                        <a:spcAft>
                          <a:spcPts val="0"/>
                        </a:spcAft>
                        <a:buNone/>
                      </a:pPr>
                      <a:r>
                        <a:rPr b="1" lang="en-GB" sz="1350" u="none" cap="none" strike="noStrike"/>
                        <a:t>What? (Key vocab)</a:t>
                      </a:r>
                      <a:endParaRPr b="1" sz="1350" u="none" cap="none" strike="noStrike"/>
                    </a:p>
                  </a:txBody>
                  <a:tcPr marT="45725" marB="45725" marR="91450" marL="91450">
                    <a:solidFill>
                      <a:srgbClr val="E1EFD8"/>
                    </a:solidFill>
                  </a:tcPr>
                </a:tc>
                <a:tc hMerge="1"/>
              </a:tr>
              <a:tr h="303650">
                <a:tc>
                  <a:txBody>
                    <a:bodyPr/>
                    <a:lstStyle/>
                    <a:p>
                      <a:pPr indent="0" lvl="0" marL="0" marR="0" rtl="0" algn="ctr">
                        <a:spcBef>
                          <a:spcPts val="0"/>
                        </a:spcBef>
                        <a:spcAft>
                          <a:spcPts val="0"/>
                        </a:spcAft>
                        <a:buNone/>
                      </a:pPr>
                      <a:r>
                        <a:rPr b="1" lang="en-GB" sz="1350" u="none" cap="none" strike="noStrike"/>
                        <a:t>Spelling</a:t>
                      </a:r>
                      <a:endParaRPr b="1" sz="1350" u="none" cap="none" strike="noStrike"/>
                    </a:p>
                  </a:txBody>
                  <a:tcPr marT="45725" marB="45725" marR="91450" marL="91450">
                    <a:solidFill>
                      <a:srgbClr val="E1EFD8"/>
                    </a:solidFill>
                  </a:tcPr>
                </a:tc>
                <a:tc>
                  <a:txBody>
                    <a:bodyPr/>
                    <a:lstStyle/>
                    <a:p>
                      <a:pPr indent="0" lvl="0" marL="0" marR="0" rtl="0" algn="ctr">
                        <a:spcBef>
                          <a:spcPts val="0"/>
                        </a:spcBef>
                        <a:spcAft>
                          <a:spcPts val="0"/>
                        </a:spcAft>
                        <a:buNone/>
                      </a:pPr>
                      <a:r>
                        <a:rPr b="1" lang="en-GB" sz="1350" u="none" cap="none" strike="noStrike"/>
                        <a:t>Definition</a:t>
                      </a:r>
                      <a:endParaRPr b="1" sz="1350" u="none" cap="none" strike="noStrike"/>
                    </a:p>
                  </a:txBody>
                  <a:tcPr marT="45725" marB="45725" marR="91450" marL="91450">
                    <a:solidFill>
                      <a:srgbClr val="E1EFD8"/>
                    </a:solidFill>
                  </a:tcPr>
                </a:tc>
              </a:tr>
              <a:tr h="407700">
                <a:tc>
                  <a:txBody>
                    <a:bodyPr/>
                    <a:lstStyle/>
                    <a:p>
                      <a:pPr indent="0" lvl="0" marL="0" marR="0" rtl="0" algn="l">
                        <a:spcBef>
                          <a:spcPts val="0"/>
                        </a:spcBef>
                        <a:spcAft>
                          <a:spcPts val="0"/>
                        </a:spcAft>
                        <a:buNone/>
                      </a:pPr>
                      <a:r>
                        <a:rPr lang="en-GB" sz="1350" u="none" cap="none" strike="noStrike"/>
                        <a:t>Deciduous</a:t>
                      </a:r>
                      <a:endParaRPr sz="1350"/>
                    </a:p>
                  </a:txBody>
                  <a:tcPr marT="45725" marB="45725" marR="91450" marL="91450"/>
                </a:tc>
                <a:tc>
                  <a:txBody>
                    <a:bodyPr/>
                    <a:lstStyle/>
                    <a:p>
                      <a:pPr indent="0" lvl="0" marL="0" marR="0" rtl="0" algn="l">
                        <a:spcBef>
                          <a:spcPts val="0"/>
                        </a:spcBef>
                        <a:spcAft>
                          <a:spcPts val="0"/>
                        </a:spcAft>
                        <a:buNone/>
                      </a:pPr>
                      <a:r>
                        <a:rPr lang="en-GB" sz="1100"/>
                        <a:t>A tree or shrub that </a:t>
                      </a:r>
                      <a:r>
                        <a:rPr b="0" i="0" lang="en-GB" sz="1100">
                          <a:solidFill>
                            <a:schemeClr val="dk1"/>
                          </a:solidFill>
                          <a:latin typeface="Calibri"/>
                          <a:ea typeface="Calibri"/>
                          <a:cs typeface="Calibri"/>
                          <a:sym typeface="Calibri"/>
                        </a:rPr>
                        <a:t>sheds its leaves annually, usually in autumn.</a:t>
                      </a:r>
                      <a:endParaRPr sz="1100"/>
                    </a:p>
                  </a:txBody>
                  <a:tcPr marT="45725" marB="45725" marR="91450" marL="91450"/>
                </a:tc>
              </a:tr>
              <a:tr h="341475">
                <a:tc>
                  <a:txBody>
                    <a:bodyPr/>
                    <a:lstStyle/>
                    <a:p>
                      <a:pPr indent="0" lvl="0" marL="0" marR="0" rtl="0" algn="l">
                        <a:spcBef>
                          <a:spcPts val="0"/>
                        </a:spcBef>
                        <a:spcAft>
                          <a:spcPts val="0"/>
                        </a:spcAft>
                        <a:buNone/>
                      </a:pPr>
                      <a:r>
                        <a:rPr lang="en-GB" sz="1350"/>
                        <a:t>Evergreen</a:t>
                      </a:r>
                      <a:endParaRPr sz="1350"/>
                    </a:p>
                  </a:txBody>
                  <a:tcPr marT="45725" marB="45725" marR="91450" marL="91450"/>
                </a:tc>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A plant that retains green leaves throughout the year.</a:t>
                      </a:r>
                      <a:endParaRPr sz="1100"/>
                    </a:p>
                  </a:txBody>
                  <a:tcPr marT="45725" marB="45725" marR="91450" marL="91450"/>
                </a:tc>
              </a:tr>
              <a:tr h="391250">
                <a:tc>
                  <a:txBody>
                    <a:bodyPr/>
                    <a:lstStyle/>
                    <a:p>
                      <a:pPr indent="0" lvl="0" marL="0" marR="0" rtl="0" algn="l">
                        <a:spcBef>
                          <a:spcPts val="0"/>
                        </a:spcBef>
                        <a:spcAft>
                          <a:spcPts val="0"/>
                        </a:spcAft>
                        <a:buNone/>
                      </a:pPr>
                      <a:r>
                        <a:rPr lang="en-GB" sz="1350"/>
                        <a:t>Pollen</a:t>
                      </a:r>
                      <a:endParaRPr sz="1350"/>
                    </a:p>
                  </a:txBody>
                  <a:tcPr marT="45725" marB="45725" marR="91450" marL="91450"/>
                </a:tc>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A fine powder produced by flowers. It fertilizes other flowers of the same species so that they produce seeds.</a:t>
                      </a:r>
                      <a:endParaRPr sz="1100"/>
                    </a:p>
                  </a:txBody>
                  <a:tcPr marT="45725" marB="45725" marR="91450" marL="91450"/>
                </a:tc>
              </a:tr>
              <a:tr h="391250">
                <a:tc>
                  <a:txBody>
                    <a:bodyPr/>
                    <a:lstStyle/>
                    <a:p>
                      <a:pPr indent="0" lvl="0" marL="0" marR="0" rtl="0" algn="l">
                        <a:spcBef>
                          <a:spcPts val="0"/>
                        </a:spcBef>
                        <a:spcAft>
                          <a:spcPts val="0"/>
                        </a:spcAft>
                        <a:buNone/>
                      </a:pPr>
                      <a:r>
                        <a:rPr lang="en-GB" sz="1350"/>
                        <a:t>Seed dispersal</a:t>
                      </a:r>
                      <a:endParaRPr sz="1350"/>
                    </a:p>
                  </a:txBody>
                  <a:tcPr marT="45725" marB="45725" marR="91450" marL="91450"/>
                </a:tc>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The movement, spread or transport of </a:t>
                      </a:r>
                      <a:r>
                        <a:rPr b="0" i="0" lang="en-GB" sz="1100" u="none" strike="noStrike">
                          <a:solidFill>
                            <a:schemeClr val="dk1"/>
                          </a:solidFill>
                          <a:latin typeface="Calibri"/>
                          <a:ea typeface="Calibri"/>
                          <a:cs typeface="Calibri"/>
                          <a:sym typeface="Calibri"/>
                        </a:rPr>
                        <a:t>seeds</a:t>
                      </a:r>
                      <a:r>
                        <a:rPr b="0" i="0" lang="en-GB" sz="1100">
                          <a:solidFill>
                            <a:schemeClr val="dk1"/>
                          </a:solidFill>
                          <a:latin typeface="Calibri"/>
                          <a:ea typeface="Calibri"/>
                          <a:cs typeface="Calibri"/>
                          <a:sym typeface="Calibri"/>
                        </a:rPr>
                        <a:t> away from the parent plant.</a:t>
                      </a:r>
                      <a:endParaRPr sz="1100"/>
                    </a:p>
                  </a:txBody>
                  <a:tcPr marT="45725" marB="45725" marR="91450" marL="91450"/>
                </a:tc>
              </a:tr>
              <a:tr h="391250">
                <a:tc>
                  <a:txBody>
                    <a:bodyPr/>
                    <a:lstStyle/>
                    <a:p>
                      <a:pPr indent="0" lvl="0" marL="0" marR="0" rtl="0" algn="l">
                        <a:spcBef>
                          <a:spcPts val="0"/>
                        </a:spcBef>
                        <a:spcAft>
                          <a:spcPts val="0"/>
                        </a:spcAft>
                        <a:buNone/>
                      </a:pPr>
                      <a:r>
                        <a:rPr lang="en-GB" sz="1350"/>
                        <a:t>Blossom</a:t>
                      </a:r>
                      <a:endParaRPr sz="1350"/>
                    </a:p>
                  </a:txBody>
                  <a:tcPr marT="45725" marB="45725" marR="91450" marL="91450"/>
                </a:tc>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The flowers that appear on a tree before the fruit.</a:t>
                      </a:r>
                      <a:endParaRPr sz="1100"/>
                    </a:p>
                  </a:txBody>
                  <a:tcPr marT="45725" marB="45725" marR="91450" marL="91450"/>
                </a:tc>
              </a:tr>
            </a:tbl>
          </a:graphicData>
        </a:graphic>
      </p:graphicFrame>
      <p:graphicFrame>
        <p:nvGraphicFramePr>
          <p:cNvPr id="88" name="Google Shape;88;p1"/>
          <p:cNvGraphicFramePr/>
          <p:nvPr/>
        </p:nvGraphicFramePr>
        <p:xfrm>
          <a:off x="100209" y="1161296"/>
          <a:ext cx="3000000" cy="3000000"/>
        </p:xfrm>
        <a:graphic>
          <a:graphicData uri="http://schemas.openxmlformats.org/drawingml/2006/table">
            <a:tbl>
              <a:tblPr bandRow="1" firstRow="1">
                <a:noFill/>
                <a:tableStyleId>{202E3F66-86EE-4E88-91F7-0A4D993F9AB7}</a:tableStyleId>
              </a:tblPr>
              <a:tblGrid>
                <a:gridCol w="1144400"/>
                <a:gridCol w="2011400"/>
              </a:tblGrid>
              <a:tr h="291100">
                <a:tc gridSpan="2">
                  <a:txBody>
                    <a:bodyPr/>
                    <a:lstStyle/>
                    <a:p>
                      <a:pPr indent="0" lvl="0" marL="0" marR="0" rtl="0" algn="ctr">
                        <a:spcBef>
                          <a:spcPts val="0"/>
                        </a:spcBef>
                        <a:spcAft>
                          <a:spcPts val="0"/>
                        </a:spcAft>
                        <a:buNone/>
                      </a:pPr>
                      <a:r>
                        <a:rPr b="1" lang="en-GB" sz="1350"/>
                        <a:t>What?</a:t>
                      </a:r>
                      <a:r>
                        <a:rPr b="1" lang="en-GB" sz="1350"/>
                        <a:t> (Key Knowledge)</a:t>
                      </a:r>
                      <a:endParaRPr b="1" sz="1350"/>
                    </a:p>
                  </a:txBody>
                  <a:tcPr marT="45725" marB="45725" marR="91450" marL="91450">
                    <a:solidFill>
                      <a:srgbClr val="E1EFD8"/>
                    </a:solidFill>
                  </a:tcPr>
                </a:tc>
                <a:tc hMerge="1"/>
              </a:tr>
              <a:tr h="604000">
                <a:tc>
                  <a:txBody>
                    <a:bodyPr/>
                    <a:lstStyle/>
                    <a:p>
                      <a:pPr indent="0" lvl="0" marL="0" marR="0" rtl="0" algn="l">
                        <a:spcBef>
                          <a:spcPts val="0"/>
                        </a:spcBef>
                        <a:spcAft>
                          <a:spcPts val="0"/>
                        </a:spcAft>
                        <a:buNone/>
                      </a:pPr>
                      <a:r>
                        <a:rPr lang="en-GB" sz="1100"/>
                        <a:t>Leaf</a:t>
                      </a:r>
                      <a:endParaRPr sz="1100"/>
                    </a:p>
                  </a:txBody>
                  <a:tcPr marT="45725" marB="45725" marR="91450" marL="91450"/>
                </a:tc>
                <a:tc>
                  <a:txBody>
                    <a:bodyPr/>
                    <a:lstStyle/>
                    <a:p>
                      <a:pPr indent="0" lvl="0" marL="0" marR="0" rtl="0" algn="l">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The leaf makes food for the plant by photosynthesis.</a:t>
                      </a:r>
                      <a:endParaRPr sz="1100"/>
                    </a:p>
                  </a:txBody>
                  <a:tcPr marT="45725" marB="45725" marR="91450" marL="91450"/>
                </a:tc>
              </a:tr>
              <a:tr h="452125">
                <a:tc>
                  <a:txBody>
                    <a:bodyPr/>
                    <a:lstStyle/>
                    <a:p>
                      <a:pPr indent="0" lvl="0" marL="0" marR="0" rtl="0" algn="l">
                        <a:spcBef>
                          <a:spcPts val="0"/>
                        </a:spcBef>
                        <a:spcAft>
                          <a:spcPts val="0"/>
                        </a:spcAft>
                        <a:buNone/>
                      </a:pPr>
                      <a:r>
                        <a:rPr lang="en-GB" sz="1100"/>
                        <a:t>Stem</a:t>
                      </a:r>
                      <a:endParaRPr sz="1100"/>
                    </a:p>
                  </a:txBody>
                  <a:tcPr marT="45725" marB="45725" marR="91450" marL="91450"/>
                </a:tc>
                <a:tc>
                  <a:txBody>
                    <a:bodyPr/>
                    <a:lstStyle/>
                    <a:p>
                      <a:pPr indent="0" lvl="0" marL="0" marR="0" rtl="0" algn="l">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The stem supports the leaves and is also part of the plant’s transport system.</a:t>
                      </a:r>
                      <a:endParaRPr/>
                    </a:p>
                  </a:txBody>
                  <a:tcPr marT="45725" marB="45725" marR="91450" marL="91450"/>
                </a:tc>
              </a:tr>
              <a:tr h="355600">
                <a:tc>
                  <a:txBody>
                    <a:bodyPr/>
                    <a:lstStyle/>
                    <a:p>
                      <a:pPr indent="0" lvl="0" marL="0" marR="0" rtl="0" algn="l">
                        <a:spcBef>
                          <a:spcPts val="0"/>
                        </a:spcBef>
                        <a:spcAft>
                          <a:spcPts val="0"/>
                        </a:spcAft>
                        <a:buNone/>
                      </a:pPr>
                      <a:r>
                        <a:rPr lang="en-GB" sz="1100"/>
                        <a:t>Buds</a:t>
                      </a:r>
                      <a:endParaRPr sz="1100"/>
                    </a:p>
                  </a:txBody>
                  <a:tcPr marT="45725" marB="45725" marR="91450" marL="91450"/>
                </a:tc>
                <a:tc>
                  <a:txBody>
                    <a:bodyPr/>
                    <a:lstStyle/>
                    <a:p>
                      <a:pPr indent="0" lvl="0" marL="0" marR="0" rtl="0" algn="l">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Buds are undeveloped shoots.</a:t>
                      </a:r>
                      <a:endParaRPr/>
                    </a:p>
                  </a:txBody>
                  <a:tcPr marT="45725" marB="45725" marR="91450" marL="91450"/>
                </a:tc>
              </a:tr>
              <a:tr h="582200">
                <a:tc>
                  <a:txBody>
                    <a:bodyPr/>
                    <a:lstStyle/>
                    <a:p>
                      <a:pPr indent="0" lvl="0" marL="0" marR="0" rtl="0" algn="l">
                        <a:spcBef>
                          <a:spcPts val="0"/>
                        </a:spcBef>
                        <a:spcAft>
                          <a:spcPts val="0"/>
                        </a:spcAft>
                        <a:buNone/>
                      </a:pPr>
                      <a:r>
                        <a:rPr lang="en-GB" sz="1100"/>
                        <a:t>Flower</a:t>
                      </a:r>
                      <a:endParaRPr sz="1100"/>
                    </a:p>
                  </a:txBody>
                  <a:tcPr marT="45725" marB="45725" marR="91450" marL="91450"/>
                </a:tc>
                <a:tc>
                  <a:txBody>
                    <a:bodyPr/>
                    <a:lstStyle/>
                    <a:p>
                      <a:pPr indent="0" lvl="0" marL="0" marR="0" rtl="0" algn="l">
                        <a:spcBef>
                          <a:spcPts val="0"/>
                        </a:spcBef>
                        <a:spcAft>
                          <a:spcPts val="0"/>
                        </a:spcAft>
                        <a:buNone/>
                      </a:pPr>
                      <a:r>
                        <a:rPr lang="en-GB" sz="1100">
                          <a:solidFill>
                            <a:schemeClr val="dk1"/>
                          </a:solidFill>
                          <a:latin typeface="Calibri"/>
                          <a:ea typeface="Calibri"/>
                          <a:cs typeface="Calibri"/>
                          <a:sym typeface="Calibri"/>
                        </a:rPr>
                        <a:t>Some buds produce flowers. These are shoots specialised for</a:t>
                      </a:r>
                      <a:r>
                        <a:rPr lang="en-GB" sz="1100">
                          <a:solidFill>
                            <a:schemeClr val="dk1"/>
                          </a:solidFill>
                          <a:latin typeface="Calibri"/>
                          <a:ea typeface="Calibri"/>
                          <a:cs typeface="Calibri"/>
                          <a:sym typeface="Calibri"/>
                        </a:rPr>
                        <a:t> </a:t>
                      </a:r>
                      <a:r>
                        <a:rPr lang="en-GB" sz="1100">
                          <a:solidFill>
                            <a:schemeClr val="dk1"/>
                          </a:solidFill>
                          <a:latin typeface="Calibri"/>
                          <a:ea typeface="Calibri"/>
                          <a:cs typeface="Calibri"/>
                          <a:sym typeface="Calibri"/>
                        </a:rPr>
                        <a:t>reproduction.</a:t>
                      </a:r>
                      <a:endParaRPr sz="1100">
                        <a:solidFill>
                          <a:schemeClr val="dk1"/>
                        </a:solidFill>
                        <a:latin typeface="Calibri"/>
                        <a:ea typeface="Calibri"/>
                        <a:cs typeface="Calibri"/>
                        <a:sym typeface="Calibri"/>
                      </a:endParaRPr>
                    </a:p>
                  </a:txBody>
                  <a:tcPr marT="45725" marB="45725" marR="91450" marL="91450"/>
                </a:tc>
              </a:tr>
              <a:tr h="582200">
                <a:tc>
                  <a:txBody>
                    <a:bodyPr/>
                    <a:lstStyle/>
                    <a:p>
                      <a:pPr indent="0" lvl="0" marL="0" marR="0" rtl="0" algn="l">
                        <a:spcBef>
                          <a:spcPts val="0"/>
                        </a:spcBef>
                        <a:spcAft>
                          <a:spcPts val="0"/>
                        </a:spcAft>
                        <a:buNone/>
                      </a:pPr>
                      <a:r>
                        <a:rPr lang="en-GB" sz="1100"/>
                        <a:t>Roots</a:t>
                      </a:r>
                      <a:endParaRPr sz="1100"/>
                    </a:p>
                  </a:txBody>
                  <a:tcPr marT="45725" marB="45725" marR="91450" marL="91450"/>
                </a:tc>
                <a:tc>
                  <a:txBody>
                    <a:bodyPr/>
                    <a:lstStyle/>
                    <a:p>
                      <a:pPr indent="0" lvl="0" marL="0" marR="0" rtl="0" algn="l">
                        <a:spcBef>
                          <a:spcPts val="0"/>
                        </a:spcBef>
                        <a:spcAft>
                          <a:spcPts val="0"/>
                        </a:spcAft>
                        <a:buNone/>
                      </a:pPr>
                      <a:r>
                        <a:rPr lang="en-GB" sz="1100">
                          <a:solidFill>
                            <a:schemeClr val="dk1"/>
                          </a:solidFill>
                          <a:latin typeface="Calibri"/>
                          <a:ea typeface="Calibri"/>
                          <a:cs typeface="Calibri"/>
                          <a:sym typeface="Calibri"/>
                        </a:rPr>
                        <a:t>Roots anchor the plant to whatever material it is growing on or in. They also absorb water and other chemicals that the plant needs in order to live healthily and grow normally.</a:t>
                      </a:r>
                      <a:endParaRPr sz="1100"/>
                    </a:p>
                  </a:txBody>
                  <a:tcPr marT="45725" marB="45725" marR="91450" marL="91450"/>
                </a:tc>
              </a:tr>
              <a:tr h="582200">
                <a:tc>
                  <a:txBody>
                    <a:bodyPr/>
                    <a:lstStyle/>
                    <a:p>
                      <a:pPr indent="0" lvl="0" marL="0" marR="0" rtl="0" algn="l">
                        <a:spcBef>
                          <a:spcPts val="0"/>
                        </a:spcBef>
                        <a:spcAft>
                          <a:spcPts val="0"/>
                        </a:spcAft>
                        <a:buNone/>
                      </a:pPr>
                      <a:r>
                        <a:rPr lang="en-GB" sz="1350"/>
                        <a:t>Trees</a:t>
                      </a:r>
                      <a:endParaRPr sz="1350"/>
                    </a:p>
                  </a:txBody>
                  <a:tcPr marT="45725" marB="45725" marR="91450" marL="91450"/>
                </a:tc>
                <a:tc>
                  <a:txBody>
                    <a:bodyPr/>
                    <a:lstStyle/>
                    <a:p>
                      <a:pPr indent="0" lvl="0" marL="0" marR="0" rtl="0" algn="l">
                        <a:spcBef>
                          <a:spcPts val="0"/>
                        </a:spcBef>
                        <a:spcAft>
                          <a:spcPts val="0"/>
                        </a:spcAft>
                        <a:buNone/>
                      </a:pPr>
                      <a:r>
                        <a:rPr lang="en-GB" sz="1100">
                          <a:solidFill>
                            <a:schemeClr val="dk1"/>
                          </a:solidFill>
                          <a:latin typeface="Calibri"/>
                          <a:ea typeface="Calibri"/>
                          <a:cs typeface="Calibri"/>
                          <a:sym typeface="Calibri"/>
                        </a:rPr>
                        <a:t>Ash, birch, beech, rowan, common lime, oak, sweet chestnut, horse chestnut, apple, willow, sycamore, fir, pine , holly, etc</a:t>
                      </a:r>
                      <a:endParaRPr sz="1100"/>
                    </a:p>
                  </a:txBody>
                  <a:tcPr marT="45725" marB="45725" marR="91450" marL="91450"/>
                </a:tc>
              </a:tr>
              <a:tr h="582200">
                <a:tc>
                  <a:txBody>
                    <a:bodyPr/>
                    <a:lstStyle/>
                    <a:p>
                      <a:pPr indent="0" lvl="0" marL="0" marR="0" rtl="0" algn="l">
                        <a:spcBef>
                          <a:spcPts val="0"/>
                        </a:spcBef>
                        <a:spcAft>
                          <a:spcPts val="0"/>
                        </a:spcAft>
                        <a:buNone/>
                      </a:pPr>
                      <a:r>
                        <a:rPr lang="en-GB" sz="1350"/>
                        <a:t>Wild flowers</a:t>
                      </a:r>
                      <a:endParaRPr sz="1350"/>
                    </a:p>
                  </a:txBody>
                  <a:tcPr marT="45725" marB="45725" marR="91450" marL="91450"/>
                </a:tc>
                <a:tc>
                  <a:txBody>
                    <a:bodyPr/>
                    <a:lstStyle/>
                    <a:p>
                      <a:pPr indent="0" lvl="0" marL="0" marR="0" rtl="0" algn="l">
                        <a:spcBef>
                          <a:spcPts val="0"/>
                        </a:spcBef>
                        <a:spcAft>
                          <a:spcPts val="0"/>
                        </a:spcAft>
                        <a:buNone/>
                      </a:pPr>
                      <a:r>
                        <a:rPr lang="en-GB" sz="1100">
                          <a:solidFill>
                            <a:schemeClr val="dk1"/>
                          </a:solidFill>
                          <a:latin typeface="Calibri"/>
                          <a:ea typeface="Calibri"/>
                          <a:cs typeface="Calibri"/>
                          <a:sym typeface="Calibri"/>
                        </a:rPr>
                        <a:t>Daisy, dandelion, clover, shepherd’s purse, thistle, and nettle.</a:t>
                      </a:r>
                      <a:endParaRPr sz="1100"/>
                    </a:p>
                  </a:txBody>
                  <a:tcPr marT="45725" marB="45725" marR="91450" marL="91450"/>
                </a:tc>
              </a:tr>
              <a:tr h="582200">
                <a:tc>
                  <a:txBody>
                    <a:bodyPr/>
                    <a:lstStyle/>
                    <a:p>
                      <a:pPr indent="0" lvl="0" marL="0" marR="0" rtl="0" algn="l">
                        <a:spcBef>
                          <a:spcPts val="0"/>
                        </a:spcBef>
                        <a:spcAft>
                          <a:spcPts val="0"/>
                        </a:spcAft>
                        <a:buNone/>
                      </a:pPr>
                      <a:r>
                        <a:rPr lang="en-GB" sz="1350"/>
                        <a:t>Garden</a:t>
                      </a:r>
                      <a:r>
                        <a:rPr lang="en-GB" sz="1350"/>
                        <a:t> flowers</a:t>
                      </a:r>
                      <a:endParaRPr sz="1350"/>
                    </a:p>
                  </a:txBody>
                  <a:tcPr marT="45725" marB="45725" marR="91450" marL="91450"/>
                </a:tc>
                <a:tc>
                  <a:txBody>
                    <a:bodyPr/>
                    <a:lstStyle/>
                    <a:p>
                      <a:pPr indent="0" lvl="0" marL="0" marR="0" rtl="0" algn="l">
                        <a:spcBef>
                          <a:spcPts val="0"/>
                        </a:spcBef>
                        <a:spcAft>
                          <a:spcPts val="0"/>
                        </a:spcAft>
                        <a:buNone/>
                      </a:pPr>
                      <a:r>
                        <a:rPr lang="en-GB" sz="1100">
                          <a:solidFill>
                            <a:schemeClr val="dk1"/>
                          </a:solidFill>
                          <a:latin typeface="Calibri"/>
                          <a:ea typeface="Calibri"/>
                          <a:cs typeface="Calibri"/>
                          <a:sym typeface="Calibri"/>
                        </a:rPr>
                        <a:t>Rose, carnation, crocus, daffodil, bluebells, etc</a:t>
                      </a:r>
                      <a:endParaRPr sz="1100"/>
                    </a:p>
                  </a:txBody>
                  <a:tcPr marT="45725" marB="45725" marR="91450" marL="91450"/>
                </a:tc>
              </a:tr>
            </a:tbl>
          </a:graphicData>
        </a:graphic>
      </p:graphicFrame>
      <p:graphicFrame>
        <p:nvGraphicFramePr>
          <p:cNvPr id="89" name="Google Shape;89;p1"/>
          <p:cNvGraphicFramePr/>
          <p:nvPr/>
        </p:nvGraphicFramePr>
        <p:xfrm>
          <a:off x="3382028" y="1164671"/>
          <a:ext cx="3000000" cy="3000000"/>
        </p:xfrm>
        <a:graphic>
          <a:graphicData uri="http://schemas.openxmlformats.org/drawingml/2006/table">
            <a:tbl>
              <a:tblPr bandRow="1" firstRow="1">
                <a:noFill/>
                <a:tableStyleId>{202E3F66-86EE-4E88-91F7-0A4D993F9AB7}</a:tableStyleId>
              </a:tblPr>
              <a:tblGrid>
                <a:gridCol w="3319400"/>
              </a:tblGrid>
              <a:tr h="195875">
                <a:tc>
                  <a:txBody>
                    <a:bodyPr/>
                    <a:lstStyle/>
                    <a:p>
                      <a:pPr indent="0" lvl="0" marL="0" marR="0" rtl="0" algn="ctr">
                        <a:spcBef>
                          <a:spcPts val="0"/>
                        </a:spcBef>
                        <a:spcAft>
                          <a:spcPts val="0"/>
                        </a:spcAft>
                        <a:buClr>
                          <a:schemeClr val="dk1"/>
                        </a:buClr>
                        <a:buSzPts val="1100"/>
                        <a:buFont typeface="Arial"/>
                        <a:buNone/>
                      </a:pPr>
                      <a:r>
                        <a:rPr b="1" lang="en-GB" sz="1100"/>
                        <a:t>Statutory requirements</a:t>
                      </a:r>
                      <a:endParaRPr b="1" sz="1100"/>
                    </a:p>
                  </a:txBody>
                  <a:tcPr marT="45725" marB="45725" marR="91450" marL="91450">
                    <a:solidFill>
                      <a:srgbClr val="E1EFD8"/>
                    </a:solidFill>
                  </a:tcPr>
                </a:tc>
              </a:tr>
              <a:tr h="1172825">
                <a:tc>
                  <a:txBody>
                    <a:bodyPr/>
                    <a:lstStyle/>
                    <a:p>
                      <a:pPr indent="0" lvl="0" marL="0" marR="0" rtl="0" algn="l">
                        <a:spcBef>
                          <a:spcPts val="0"/>
                        </a:spcBef>
                        <a:spcAft>
                          <a:spcPts val="0"/>
                        </a:spcAft>
                        <a:buNone/>
                      </a:pPr>
                      <a:r>
                        <a:rPr lang="en-GB" sz="950">
                          <a:solidFill>
                            <a:schemeClr val="dk1"/>
                          </a:solidFill>
                          <a:latin typeface="Calibri"/>
                          <a:ea typeface="Calibri"/>
                          <a:cs typeface="Calibri"/>
                          <a:sym typeface="Calibri"/>
                        </a:rPr>
                        <a:t>- </a:t>
                      </a:r>
                      <a:r>
                        <a:rPr lang="en-GB" sz="1100">
                          <a:solidFill>
                            <a:schemeClr val="dk1"/>
                          </a:solidFill>
                          <a:latin typeface="Calibri"/>
                          <a:ea typeface="Calibri"/>
                          <a:cs typeface="Calibri"/>
                          <a:sym typeface="Calibri"/>
                        </a:rPr>
                        <a:t>Identify and name a variety of common plants, including garden plants, wild plants and trees, and those classified as deciduous and evergreen </a:t>
                      </a:r>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 Identify and describe the basic structure of a variety of common plants including roots, stem/trunk, leaves and flowers. </a:t>
                      </a:r>
                      <a:endParaRPr sz="1100">
                        <a:solidFill>
                          <a:schemeClr val="dk1"/>
                        </a:solidFill>
                        <a:latin typeface="Calibri"/>
                        <a:ea typeface="Calibri"/>
                        <a:cs typeface="Calibri"/>
                        <a:sym typeface="Calibri"/>
                      </a:endParaRPr>
                    </a:p>
                  </a:txBody>
                  <a:tcPr marT="45725" marB="45725" marR="91450" marL="91450"/>
                </a:tc>
              </a:tr>
            </a:tbl>
          </a:graphicData>
        </a:graphic>
      </p:graphicFrame>
      <p:graphicFrame>
        <p:nvGraphicFramePr>
          <p:cNvPr id="90" name="Google Shape;90;p1"/>
          <p:cNvGraphicFramePr/>
          <p:nvPr/>
        </p:nvGraphicFramePr>
        <p:xfrm>
          <a:off x="100209" y="6903720"/>
          <a:ext cx="3000000" cy="3000000"/>
        </p:xfrm>
        <a:graphic>
          <a:graphicData uri="http://schemas.openxmlformats.org/drawingml/2006/table">
            <a:tbl>
              <a:tblPr bandRow="1" firstRow="1">
                <a:noFill/>
                <a:tableStyleId>{202E3F66-86EE-4E88-91F7-0A4D993F9AB7}</a:tableStyleId>
              </a:tblPr>
              <a:tblGrid>
                <a:gridCol w="3155800"/>
              </a:tblGrid>
              <a:tr h="481075">
                <a:tc>
                  <a:txBody>
                    <a:bodyPr/>
                    <a:lstStyle/>
                    <a:p>
                      <a:pPr indent="0" lvl="0" marL="0" marR="0" rtl="0" algn="ctr">
                        <a:lnSpc>
                          <a:spcPct val="100000"/>
                        </a:lnSpc>
                        <a:spcBef>
                          <a:spcPts val="0"/>
                        </a:spcBef>
                        <a:spcAft>
                          <a:spcPts val="0"/>
                        </a:spcAft>
                        <a:buClr>
                          <a:schemeClr val="dk1"/>
                        </a:buClr>
                        <a:buSzPts val="1350"/>
                        <a:buFont typeface="Calibri"/>
                        <a:buNone/>
                      </a:pPr>
                      <a:r>
                        <a:rPr b="1" lang="en-GB" sz="1350"/>
                        <a:t>Possible experiences</a:t>
                      </a:r>
                      <a:endParaRPr/>
                    </a:p>
                    <a:p>
                      <a:pPr indent="0" lvl="0" marL="0" marR="0" rtl="0" algn="ctr">
                        <a:spcBef>
                          <a:spcPts val="0"/>
                        </a:spcBef>
                        <a:spcAft>
                          <a:spcPts val="0"/>
                        </a:spcAft>
                        <a:buNone/>
                      </a:pPr>
                      <a:r>
                        <a:t/>
                      </a:r>
                      <a:endParaRPr b="1" sz="1350"/>
                    </a:p>
                  </a:txBody>
                  <a:tcPr marT="45725" marB="45725" marR="91450" marL="91450">
                    <a:solidFill>
                      <a:srgbClr val="E1EFD8"/>
                    </a:solidFill>
                  </a:tcPr>
                </a:tc>
              </a:tr>
              <a:tr h="2335775">
                <a:tc>
                  <a:txBody>
                    <a:bodyPr/>
                    <a:lstStyle/>
                    <a:p>
                      <a:pPr indent="-171450" lvl="0" marL="171450" marR="0" rtl="0" algn="l">
                        <a:lnSpc>
                          <a:spcPct val="100000"/>
                        </a:lnSpc>
                        <a:spcBef>
                          <a:spcPts val="0"/>
                        </a:spcBef>
                        <a:spcAft>
                          <a:spcPts val="0"/>
                        </a:spcAft>
                        <a:buClr>
                          <a:schemeClr val="dk1"/>
                        </a:buClr>
                        <a:buSzPts val="1050"/>
                        <a:buFont typeface="Arial"/>
                        <a:buChar char="•"/>
                      </a:pPr>
                      <a:r>
                        <a:rPr lang="en-GB" sz="1050">
                          <a:solidFill>
                            <a:schemeClr val="dk1"/>
                          </a:solidFill>
                          <a:latin typeface="Calibri"/>
                          <a:ea typeface="Calibri"/>
                          <a:cs typeface="Calibri"/>
                          <a:sym typeface="Calibri"/>
                        </a:rPr>
                        <a:t>Grow your own sunflowers -</a:t>
                      </a:r>
                      <a:r>
                        <a:rPr b="0" i="0" lang="en-GB" sz="1050">
                          <a:solidFill>
                            <a:schemeClr val="dk1"/>
                          </a:solidFill>
                          <a:latin typeface="Calibri"/>
                          <a:ea typeface="Calibri"/>
                          <a:cs typeface="Calibri"/>
                          <a:sym typeface="Calibri"/>
                        </a:rPr>
                        <a:t> observe the seeds and predict what they may be and if they are living or non-living. Seeds could then be planted in Spring and children could make observations each week by drawing what they</a:t>
                      </a:r>
                      <a:r>
                        <a:rPr b="0" i="0" lang="en-GB" sz="1050">
                          <a:solidFill>
                            <a:schemeClr val="dk1"/>
                          </a:solidFill>
                          <a:latin typeface="Calibri"/>
                          <a:ea typeface="Calibri"/>
                          <a:cs typeface="Calibri"/>
                          <a:sym typeface="Calibri"/>
                        </a:rPr>
                        <a:t> see. Challenge misconceptions that all living things have to move around. Watch how plants move to face the sun.</a:t>
                      </a:r>
                      <a:endParaRPr b="0" i="0" sz="1050">
                        <a:solidFill>
                          <a:schemeClr val="dk1"/>
                        </a:solidFill>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050"/>
                        <a:buFont typeface="Arial"/>
                        <a:buChar char="•"/>
                      </a:pPr>
                      <a:r>
                        <a:rPr b="0" i="0" lang="en-GB" sz="1050">
                          <a:solidFill>
                            <a:schemeClr val="dk1"/>
                          </a:solidFill>
                          <a:latin typeface="Calibri"/>
                          <a:ea typeface="Calibri"/>
                          <a:cs typeface="Calibri"/>
                          <a:sym typeface="Calibri"/>
                        </a:rPr>
                        <a:t>Grow edible plants - Children may think that vegetables are not part of the plant kingdom</a:t>
                      </a:r>
                      <a:r>
                        <a:rPr b="0" i="0" lang="en-GB" sz="1050">
                          <a:solidFill>
                            <a:schemeClr val="dk1"/>
                          </a:solidFill>
                          <a:latin typeface="Calibri"/>
                          <a:ea typeface="Calibri"/>
                          <a:cs typeface="Calibri"/>
                          <a:sym typeface="Calibri"/>
                        </a:rPr>
                        <a:t>. O</a:t>
                      </a:r>
                      <a:r>
                        <a:rPr b="0" i="0" lang="en-GB" sz="1050">
                          <a:solidFill>
                            <a:schemeClr val="dk1"/>
                          </a:solidFill>
                          <a:latin typeface="Calibri"/>
                          <a:ea typeface="Calibri"/>
                          <a:cs typeface="Calibri"/>
                          <a:sym typeface="Calibri"/>
                        </a:rPr>
                        <a:t>bserve the vegetable plants and identify which part of the plant we eat – leaves, stem, root. Radishes are quick to grow and a great favourite of Peter Rabbit. Lettuce, carrots, beans or peas are also all great fun to grow with children.</a:t>
                      </a:r>
                      <a:endParaRPr sz="1050">
                        <a:solidFill>
                          <a:schemeClr val="dk1"/>
                        </a:solidFill>
                        <a:latin typeface="Calibri"/>
                        <a:ea typeface="Calibri"/>
                        <a:cs typeface="Calibri"/>
                        <a:sym typeface="Calibri"/>
                      </a:endParaRPr>
                    </a:p>
                  </a:txBody>
                  <a:tcPr marT="45725" marB="45725" marR="91450" marL="91450"/>
                </a:tc>
              </a:tr>
            </a:tbl>
          </a:graphicData>
        </a:graphic>
      </p:graphicFrame>
      <p:pic>
        <p:nvPicPr>
          <p:cNvPr id="91" name="Google Shape;91;p1"/>
          <p:cNvPicPr preferRelativeResize="0"/>
          <p:nvPr/>
        </p:nvPicPr>
        <p:blipFill rotWithShape="1">
          <a:blip r:embed="rId3">
            <a:alphaModFix/>
          </a:blip>
          <a:srcRect b="22710" l="15687" r="71017" t="46327"/>
          <a:stretch/>
        </p:blipFill>
        <p:spPr>
          <a:xfrm>
            <a:off x="3908886" y="6540120"/>
            <a:ext cx="2448560" cy="320230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2019-07-07T18:53:37Z</dcterms:created>
  <dc:creator>Mr M Koziol</dc:creator>
</cp:coreProperties>
</file>