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6858000" cy="9906000" type="A4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gi9RlFHKwGRCrSFynxCAGIGb1PY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FE0DD47-EBDD-440E-A2F1-970CFF59398F}">
  <a:tblStyle styleId="{1FE0DD47-EBDD-440E-A2F1-970CFF59398F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8" d="100"/>
          <a:sy n="38" d="100"/>
        </p:scale>
        <p:origin x="2368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475"/>
            <a:ext cx="4532000" cy="3722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65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100200" y="87675"/>
            <a:ext cx="6601200" cy="369300"/>
          </a:xfrm>
          <a:prstGeom prst="rect">
            <a:avLst/>
          </a:prstGeom>
          <a:noFill/>
          <a:ln w="3810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Knowledge Organiser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5" name="Google Shape;85;p1"/>
          <p:cNvGraphicFramePr/>
          <p:nvPr/>
        </p:nvGraphicFramePr>
        <p:xfrm>
          <a:off x="100209" y="576743"/>
          <a:ext cx="6601200" cy="370850"/>
        </p:xfrm>
        <a:graphic>
          <a:graphicData uri="http://schemas.openxmlformats.org/drawingml/2006/table">
            <a:tbl>
              <a:tblPr firstRow="1" bandRow="1">
                <a:noFill/>
                <a:tableStyleId>{1FE0DD47-EBDD-440E-A2F1-970CFF59398F}</a:tableStyleId>
              </a:tblPr>
              <a:tblGrid>
                <a:gridCol w="1650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0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0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0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u="none" strike="noStrike" cap="none"/>
                        <a:t>Science Focus</a:t>
                      </a:r>
                      <a:endParaRPr sz="1350" b="1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u="none" strike="noStrike" cap="none"/>
                        <a:t>Earth and Space</a:t>
                      </a:r>
                      <a:endParaRPr sz="1350" b="1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u="none" strike="noStrike" cap="none"/>
                        <a:t>Year 5</a:t>
                      </a:r>
                      <a:endParaRPr sz="1350" b="1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u="none" strike="noStrike" cap="none"/>
                        <a:t>Autumn 1 </a:t>
                      </a:r>
                      <a:endParaRPr sz="1350" b="1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6" name="Google Shape;86;p1"/>
          <p:cNvGraphicFramePr/>
          <p:nvPr/>
        </p:nvGraphicFramePr>
        <p:xfrm>
          <a:off x="3420519" y="8543435"/>
          <a:ext cx="3320450" cy="1301915"/>
        </p:xfrm>
        <a:graphic>
          <a:graphicData uri="http://schemas.openxmlformats.org/drawingml/2006/table">
            <a:tbl>
              <a:tblPr firstRow="1" bandRow="1">
                <a:noFill/>
                <a:tableStyleId>{1FE0DD47-EBDD-440E-A2F1-970CFF59398F}</a:tableStyleId>
              </a:tblPr>
              <a:tblGrid>
                <a:gridCol w="3320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21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u="none" strike="noStrike" cap="none"/>
                        <a:t>Possible experiences</a:t>
                      </a:r>
                      <a:endParaRPr sz="1350" b="1" u="none" strike="noStrike" cap="none"/>
                    </a:p>
                  </a:txBody>
                  <a:tcPr marL="91450" marR="91450" marT="45725" marB="45725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4725">
                <a:tc>
                  <a:txBody>
                    <a:bodyPr/>
                    <a:lstStyle/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/>
                        <a:t>Use the internet (pen pals) to establish that the time of day is different in different places in the world.</a:t>
                      </a:r>
                      <a:endParaRPr/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/>
                        <a:t>Create a  working model of the solar system</a:t>
                      </a:r>
                      <a:endParaRPr/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/>
                        <a:t>Make shadow clocks or sundials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7" name="Google Shape;87;p1"/>
          <p:cNvGraphicFramePr/>
          <p:nvPr/>
        </p:nvGraphicFramePr>
        <p:xfrm>
          <a:off x="3420519" y="5859494"/>
          <a:ext cx="3319400" cy="2636665"/>
        </p:xfrm>
        <a:graphic>
          <a:graphicData uri="http://schemas.openxmlformats.org/drawingml/2006/table">
            <a:tbl>
              <a:tblPr firstRow="1" bandRow="1">
                <a:noFill/>
                <a:tableStyleId>{1FE0DD47-EBDD-440E-A2F1-970CFF59398F}</a:tableStyleId>
              </a:tblPr>
              <a:tblGrid>
                <a:gridCol w="107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3650"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u="none" strike="noStrike" cap="none"/>
                        <a:t>What? (Key vocab)</a:t>
                      </a:r>
                      <a:endParaRPr sz="1350" b="1" u="none" strike="noStrike" cap="none"/>
                    </a:p>
                  </a:txBody>
                  <a:tcPr marL="91450" marR="91450" marT="45725" marB="45725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6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u="none" strike="noStrike" cap="none"/>
                        <a:t>Spelling</a:t>
                      </a:r>
                      <a:endParaRPr sz="1350" b="1" u="none" strike="noStrike" cap="none"/>
                    </a:p>
                  </a:txBody>
                  <a:tcPr marL="91450" marR="91450" marT="45725" marB="45725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u="none" strike="noStrike" cap="none"/>
                        <a:t>Definition</a:t>
                      </a:r>
                      <a:endParaRPr sz="1350" b="1" u="none" strike="noStrike" cap="none"/>
                    </a:p>
                  </a:txBody>
                  <a:tcPr marL="91450" marR="91450" marT="45725" marB="45725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77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strike="noStrike" cap="none"/>
                        <a:t>Solar</a:t>
                      </a:r>
                      <a:endParaRPr sz="12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Relating to the Sun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14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/>
                        <a:t>Orbit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curved path of an object around a star or planet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14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/>
                        <a:t>Axis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/>
                        <a:t>An imaginary line around which something moves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14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/>
                        <a:t>Rotating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/>
                        <a:t>Moving in a circle around an axis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14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/>
                        <a:t>Gravitational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/>
                        <a:t>Moving towards the centre of gravity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88" name="Google Shape;88;p1"/>
          <p:cNvGraphicFramePr/>
          <p:nvPr/>
        </p:nvGraphicFramePr>
        <p:xfrm>
          <a:off x="100209" y="1067313"/>
          <a:ext cx="3155800" cy="7835140"/>
        </p:xfrm>
        <a:graphic>
          <a:graphicData uri="http://schemas.openxmlformats.org/drawingml/2006/table">
            <a:tbl>
              <a:tblPr firstRow="1" bandRow="1">
                <a:noFill/>
                <a:tableStyleId>{1FE0DD47-EBDD-440E-A2F1-970CFF59398F}</a:tableStyleId>
              </a:tblPr>
              <a:tblGrid>
                <a:gridCol w="785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0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0400"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u="none" strike="noStrike" cap="none"/>
                        <a:t>What? (Key Knowledge)</a:t>
                      </a:r>
                      <a:endParaRPr sz="1350" b="1" u="none" strike="noStrike" cap="none"/>
                    </a:p>
                  </a:txBody>
                  <a:tcPr marL="91450" marR="91450" marT="45725" marB="45725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175"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/>
                        <a:t>The Earth and the Sun</a:t>
                      </a:r>
                      <a:endParaRPr sz="1100" u="none" strike="noStrike" cap="none"/>
                    </a:p>
                  </a:txBody>
                  <a:tcPr marL="91450" marR="91450" marT="45725" marB="45725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4650"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WARNING</a:t>
                      </a:r>
                      <a:endParaRPr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It is not safe to look directly at the Sun, even when wearing sunglasses.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/>
                        <a:t>What is the Sun?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Sun is the star at the centre of our solar system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08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is the solar system?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solar system as 8 planters: Mercury, Venus, Earth, Mars, Jupiter, Saturn, Uranus and Neptune.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33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/>
                        <a:t>How is the Earth related to the Sun?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200025" marR="0" lvl="0" indent="-200025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b="0" u="none" strike="noStrike" cap="none"/>
                        <a:t>The Earth obits (goes around) the Sun.</a:t>
                      </a:r>
                      <a:endParaRPr/>
                    </a:p>
                    <a:p>
                      <a:pPr marL="200025" marR="0" lvl="0" indent="-200025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b="0" u="none" strike="noStrike" cap="none"/>
                        <a:t>The Earth takes one year to orbit the Sun.</a:t>
                      </a:r>
                      <a:endParaRPr/>
                    </a:p>
                    <a:p>
                      <a:pPr marL="200025" marR="0" lvl="0" indent="-200025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b="0" u="none" strike="noStrike" cap="none"/>
                        <a:t>The Earth is held in its orbit by the Sun’s gravitational pull.</a:t>
                      </a:r>
                      <a:endParaRPr sz="1100" b="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5750"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u="none" strike="noStrike" cap="none"/>
                        <a:t>The Moon and the Earth</a:t>
                      </a:r>
                      <a:endParaRPr sz="1100" b="1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446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/>
                        <a:t>What is a moon?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moon is a celestial body that orbits a planet</a:t>
                      </a:r>
                      <a:endParaRPr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Earth has one moon; Jupiter hs 4 large moons and numerous small ones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446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/>
                        <a:t>How is the Moon related to the Earth?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Moon orbits the Earth.</a:t>
                      </a:r>
                      <a:endParaRPr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It takes about 298 days for the Moon to orbit the Earth.</a:t>
                      </a:r>
                      <a:endParaRPr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Moon is held in its orbit round the Earth by Earth’s gravitational pull.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446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/>
                        <a:t>Why does the Moon change shape?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IT DOESN’T, it just appears to change shape.</a:t>
                      </a:r>
                      <a:endParaRPr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b="0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half of the </a:t>
                      </a:r>
                      <a:r>
                        <a:rPr lang="en-GB" sz="1100" b="1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Moon</a:t>
                      </a:r>
                      <a:r>
                        <a:rPr lang="en-GB" sz="1100" b="0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that points toward the Sun </a:t>
                      </a:r>
                      <a:r>
                        <a:rPr lang="en-GB" sz="1100" b="1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looks</a:t>
                      </a:r>
                      <a:r>
                        <a:rPr lang="en-GB" sz="1100" b="0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bright because it is lit by sunlight. The </a:t>
                      </a:r>
                      <a:r>
                        <a:rPr lang="en-GB" sz="1100" b="1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Moon appears to change shape</a:t>
                      </a:r>
                      <a:r>
                        <a:rPr lang="en-GB" sz="1100" b="0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because we see different amounts of the lit part as the </a:t>
                      </a:r>
                      <a:r>
                        <a:rPr lang="en-GB" sz="1100" b="1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Moon</a:t>
                      </a:r>
                      <a:r>
                        <a:rPr lang="en-GB" sz="1100" b="0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orbits Earth. ... As it moves around Earth, more and more of the lit side comes into view.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89" name="Google Shape;89;p1"/>
          <p:cNvGraphicFramePr/>
          <p:nvPr/>
        </p:nvGraphicFramePr>
        <p:xfrm>
          <a:off x="3420519" y="3827307"/>
          <a:ext cx="3319400" cy="1990600"/>
        </p:xfrm>
        <a:graphic>
          <a:graphicData uri="http://schemas.openxmlformats.org/drawingml/2006/table">
            <a:tbl>
              <a:tblPr firstRow="1" bandRow="1">
                <a:noFill/>
                <a:tableStyleId>{1FE0DD47-EBDD-440E-A2F1-970CFF59398F}</a:tableStyleId>
              </a:tblPr>
              <a:tblGrid>
                <a:gridCol w="3319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16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u="none" strike="noStrike" cap="none"/>
                        <a:t>Pictures and Diagrams</a:t>
                      </a:r>
                      <a:endParaRPr sz="1100" b="1" u="none" strike="noStrike" cap="none"/>
                    </a:p>
                  </a:txBody>
                  <a:tcPr marL="91450" marR="91450" marT="45725" marB="45725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8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50"/>
                        <a:buFont typeface="Arial"/>
                        <a:buNone/>
                      </a:pPr>
                      <a:endParaRPr sz="135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0" name="Google Shape;90;p1"/>
          <p:cNvGraphicFramePr/>
          <p:nvPr/>
        </p:nvGraphicFramePr>
        <p:xfrm>
          <a:off x="3420519" y="1067313"/>
          <a:ext cx="3319400" cy="2712760"/>
        </p:xfrm>
        <a:graphic>
          <a:graphicData uri="http://schemas.openxmlformats.org/drawingml/2006/table">
            <a:tbl>
              <a:tblPr firstRow="1" bandRow="1">
                <a:noFill/>
                <a:tableStyleId>{1FE0DD47-EBDD-440E-A2F1-970CFF59398F}</a:tableStyleId>
              </a:tblPr>
              <a:tblGrid>
                <a:gridCol w="1013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5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5425"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u="none" strike="noStrike" cap="none"/>
                        <a:t>The rotation of the Earth</a:t>
                      </a:r>
                      <a:endParaRPr sz="1100" b="1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94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/>
                        <a:t>How else does the Earth move?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Earth spins on it’s own axis</a:t>
                      </a:r>
                      <a:endParaRPr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Earth takes 24 hours (1 day) to completely rotate on its axis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4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/>
                        <a:t>What causes day and night?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Earth spins once a day</a:t>
                      </a:r>
                      <a:endParaRPr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side of the Earth facing the Sun is in daytime</a:t>
                      </a:r>
                      <a:endParaRPr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side of the Earth facing away from the Sun is in night time.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11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/>
                        <a:t>What causes sunrise and sunset?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Sun doesn’t move – it’s us that moves</a:t>
                      </a:r>
                      <a:endParaRPr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Because the Earth is rotating, the Sun appears to move across the sky as the day goes on.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91" name="Google Shape;91;p1" descr="Thunderbolt Kids"/>
          <p:cNvPicPr preferRelativeResize="0"/>
          <p:nvPr/>
        </p:nvPicPr>
        <p:blipFill rotWithShape="1">
          <a:blip r:embed="rId3">
            <a:alphaModFix/>
          </a:blip>
          <a:srcRect l="6667" t="19004" r="5185" b="16903"/>
          <a:stretch/>
        </p:blipFill>
        <p:spPr>
          <a:xfrm>
            <a:off x="3454846" y="4145872"/>
            <a:ext cx="3250743" cy="1666348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53700" y="138575"/>
            <a:ext cx="385225" cy="26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476</Words>
  <Application>Microsoft Office PowerPoint</Application>
  <PresentationFormat>A4 Paper (210x297 mm)</PresentationFormat>
  <Paragraphs>57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1</cp:revision>
  <dcterms:created xsi:type="dcterms:W3CDTF">2019-07-07T18:53:37Z</dcterms:created>
  <dcterms:modified xsi:type="dcterms:W3CDTF">2022-03-08T17:39:43Z</dcterms:modified>
</cp:coreProperties>
</file>