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</p:sldIdLst>
  <p:sldSz cy="9906000" cx="6858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7" roundtripDataSignature="AMtx7mgDwcjJ9u4BCW2qtO8BEfYnbADCS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AEB38DD4-63A4-4A7C-B4CE-BDAC16B62A44}">
  <a:tblStyle styleId="{AEB38DD4-63A4-4A7C-B4CE-BDAC16B62A44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customschemas.google.com/relationships/presentationmetadata" Target="meta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/>
          <p:nvPr>
            <p:ph type="ctrTitle"/>
          </p:nvPr>
        </p:nvSpPr>
        <p:spPr>
          <a:xfrm>
            <a:off x="514350" y="1621191"/>
            <a:ext cx="5829300" cy="344875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3"/>
          <p:cNvSpPr txBox="1"/>
          <p:nvPr>
            <p:ph idx="1" type="subTitle"/>
          </p:nvPr>
        </p:nvSpPr>
        <p:spPr>
          <a:xfrm>
            <a:off x="857250" y="5202944"/>
            <a:ext cx="5143500" cy="239165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/>
            </a:lvl3pPr>
            <a:lvl4pPr lvl="3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/>
        </p:txBody>
      </p:sp>
      <p:sp>
        <p:nvSpPr>
          <p:cNvPr id="14" name="Google Shape;14;p3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3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3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/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" type="body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4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4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4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/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5"/>
          <p:cNvSpPr txBox="1"/>
          <p:nvPr>
            <p:ph idx="1" type="body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350"/>
              <a:buNone/>
              <a:defRPr sz="135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5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5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5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/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6"/>
          <p:cNvSpPr txBox="1"/>
          <p:nvPr>
            <p:ph idx="1" type="body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2" name="Google Shape;32;p6"/>
          <p:cNvSpPr txBox="1"/>
          <p:nvPr>
            <p:ph idx="2" type="body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3" name="Google Shape;33;p6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6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6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/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7"/>
          <p:cNvSpPr txBox="1"/>
          <p:nvPr>
            <p:ph idx="1" type="body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b="1" sz="135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9pPr>
          </a:lstStyle>
          <a:p/>
        </p:txBody>
      </p:sp>
      <p:sp>
        <p:nvSpPr>
          <p:cNvPr id="39" name="Google Shape;39;p7"/>
          <p:cNvSpPr txBox="1"/>
          <p:nvPr>
            <p:ph idx="2" type="body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7"/>
          <p:cNvSpPr txBox="1"/>
          <p:nvPr>
            <p:ph idx="3" type="body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b="1" sz="135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9pPr>
          </a:lstStyle>
          <a:p/>
        </p:txBody>
      </p:sp>
      <p:sp>
        <p:nvSpPr>
          <p:cNvPr id="41" name="Google Shape;41;p7"/>
          <p:cNvSpPr txBox="1"/>
          <p:nvPr>
            <p:ph idx="4" type="body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7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7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7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 txBox="1"/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8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8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8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9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9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9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/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0"/>
          <p:cNvSpPr txBox="1"/>
          <p:nvPr>
            <p:ph idx="1" type="body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6195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2385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indent="-32385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indent="-32385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indent="-32385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indent="-32385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indent="-32385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/>
        </p:txBody>
      </p:sp>
      <p:sp>
        <p:nvSpPr>
          <p:cNvPr id="57" name="Google Shape;57;p10"/>
          <p:cNvSpPr txBox="1"/>
          <p:nvPr>
            <p:ph idx="2" type="body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/>
        </p:txBody>
      </p:sp>
      <p:sp>
        <p:nvSpPr>
          <p:cNvPr id="58" name="Google Shape;58;p10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0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0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/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1"/>
          <p:cNvSpPr/>
          <p:nvPr>
            <p:ph idx="2" type="pic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1"/>
          <p:cNvSpPr txBox="1"/>
          <p:nvPr>
            <p:ph idx="1" type="body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/>
        </p:txBody>
      </p:sp>
      <p:sp>
        <p:nvSpPr>
          <p:cNvPr id="65" name="Google Shape;65;p11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1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1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/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2"/>
          <p:cNvSpPr txBox="1"/>
          <p:nvPr>
            <p:ph idx="1" type="body"/>
          </p:nvPr>
        </p:nvSpPr>
        <p:spPr>
          <a:xfrm rot="5400000">
            <a:off x="286367" y="2822135"/>
            <a:ext cx="6285266" cy="59150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2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2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2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/>
          <p:nvPr>
            <p:ph type="title"/>
          </p:nvPr>
        </p:nvSpPr>
        <p:spPr>
          <a:xfrm rot="5400000">
            <a:off x="1449696" y="3985464"/>
            <a:ext cx="8394877" cy="147875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3"/>
          <p:cNvSpPr txBox="1"/>
          <p:nvPr>
            <p:ph idx="1" type="body"/>
          </p:nvPr>
        </p:nvSpPr>
        <p:spPr>
          <a:xfrm rot="5400000">
            <a:off x="-1550679" y="2549570"/>
            <a:ext cx="8394877" cy="43505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3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3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3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/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b="0" i="0" sz="3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2"/>
          <p:cNvSpPr txBox="1"/>
          <p:nvPr>
            <p:ph idx="1" type="body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61950" lvl="0" marL="457200" marR="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b="0" i="0" sz="21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42900" lvl="1" marL="9144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23850" lvl="2" marL="13716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b="0" i="0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14325" lvl="3" marL="18288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14325" lvl="4" marL="22860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14325" lvl="5" marL="27432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14325" lvl="6" marL="32004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14325" lvl="7" marL="36576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14325" lvl="8" marL="41148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2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2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2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87493" y="8035185"/>
            <a:ext cx="2181108" cy="1637986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"/>
          <p:cNvSpPr txBox="1"/>
          <p:nvPr/>
        </p:nvSpPr>
        <p:spPr>
          <a:xfrm>
            <a:off x="100200" y="87675"/>
            <a:ext cx="6601200" cy="369300"/>
          </a:xfrm>
          <a:prstGeom prst="rect">
            <a:avLst/>
          </a:prstGeom>
          <a:noFill/>
          <a:ln cap="flat" cmpd="sng" w="38100">
            <a:solidFill>
              <a:srgbClr val="00B05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Leesons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Primary School – Knowledge Organiser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86" name="Google Shape;86;p1"/>
          <p:cNvGraphicFramePr/>
          <p:nvPr/>
        </p:nvGraphicFramePr>
        <p:xfrm>
          <a:off x="100209" y="576743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{AEB38DD4-63A4-4A7C-B4CE-BDAC16B62A44}</a:tableStyleId>
              </a:tblPr>
              <a:tblGrid>
                <a:gridCol w="1650300"/>
                <a:gridCol w="1650300"/>
                <a:gridCol w="1650300"/>
                <a:gridCol w="1650300"/>
              </a:tblGrid>
              <a:tr h="3708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 u="none" cap="none" strike="noStrike"/>
                        <a:t>Science Focus</a:t>
                      </a:r>
                      <a:endParaRPr b="1" sz="135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 u="none" cap="none" strike="noStrike"/>
                        <a:t>Animals, including humans</a:t>
                      </a:r>
                      <a:endParaRPr b="1" sz="1350" u="none" cap="none" strike="noStrike"/>
                    </a:p>
                  </a:txBody>
                  <a:tcPr marT="45725" marB="45725" marR="91450" marL="9145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 u="none" cap="none" strike="noStrike"/>
                        <a:t>Year 1</a:t>
                      </a:r>
                      <a:endParaRPr b="1" sz="135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 u="none" cap="none" strike="noStrike"/>
                        <a:t>Autumn 1 </a:t>
                      </a:r>
                      <a:endParaRPr b="1" sz="1350" u="none" cap="none" strike="noStrike"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graphicFrame>
        <p:nvGraphicFramePr>
          <p:cNvPr id="87" name="Google Shape;87;p1"/>
          <p:cNvGraphicFramePr/>
          <p:nvPr/>
        </p:nvGraphicFramePr>
        <p:xfrm>
          <a:off x="3382027" y="7689068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{AEB38DD4-63A4-4A7C-B4CE-BDAC16B62A44}</a:tableStyleId>
              </a:tblPr>
              <a:tblGrid>
                <a:gridCol w="3319400"/>
              </a:tblGrid>
              <a:tr h="2405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 u="none" cap="none" strike="noStrike"/>
                        <a:t>Possible experiences</a:t>
                      </a:r>
                      <a:endParaRPr b="1" sz="1350" u="none" cap="none" strike="noStrike"/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</a:tr>
              <a:tr h="1814425">
                <a:tc>
                  <a:txBody>
                    <a:bodyPr/>
                    <a:lstStyle/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cap="none" strike="noStrike"/>
                        <a:t>Finding and classifying animals in the school environment</a:t>
                      </a:r>
                      <a:endParaRPr/>
                    </a:p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cap="none" strike="noStrike"/>
                        <a:t>Looking closely at the features of animals using hand lenses</a:t>
                      </a:r>
                      <a:endParaRPr/>
                    </a:p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cap="none" strike="noStrike"/>
                        <a:t>Learning songs to recall the main parts of the body</a:t>
                      </a:r>
                      <a:endParaRPr/>
                    </a:p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cap="none" strike="noStrike"/>
                        <a:t>Loan a class pet and look after it</a:t>
                      </a:r>
                      <a:endParaRPr/>
                    </a:p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cap="none" strike="noStrike"/>
                        <a:t>Visit form the ‘animal person’ to introduce less common animals</a:t>
                      </a:r>
                      <a:endParaRPr/>
                    </a:p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cap="none" strike="noStrike"/>
                        <a:t>Testing senses through taste tests, feely bags, colour blindness test etc</a:t>
                      </a:r>
                      <a:endParaRPr sz="1100" u="none" cap="none" strike="noStrike"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graphicFrame>
        <p:nvGraphicFramePr>
          <p:cNvPr id="88" name="Google Shape;88;p1"/>
          <p:cNvGraphicFramePr/>
          <p:nvPr/>
        </p:nvGraphicFramePr>
        <p:xfrm>
          <a:off x="3382027" y="3499300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{AEB38DD4-63A4-4A7C-B4CE-BDAC16B62A44}</a:tableStyleId>
              </a:tblPr>
              <a:tblGrid>
                <a:gridCol w="1077600"/>
                <a:gridCol w="2241800"/>
              </a:tblGrid>
              <a:tr h="303650">
                <a:tc gridSpan="2"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 u="none" cap="none" strike="noStrike"/>
                        <a:t>What? (Key vocab)</a:t>
                      </a:r>
                      <a:endParaRPr b="1" sz="1350" u="none" cap="none" strike="noStrike"/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  <a:tc hMerge="1"/>
              </a:tr>
              <a:tr h="3036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 u="none" cap="none" strike="noStrike"/>
                        <a:t>Spelling</a:t>
                      </a:r>
                      <a:endParaRPr b="1" sz="1350" u="none" cap="none" strike="noStrike"/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 u="none" cap="none" strike="noStrike"/>
                        <a:t>Definition</a:t>
                      </a:r>
                      <a:endParaRPr b="1" sz="1350" u="none" cap="none" strike="noStrike"/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</a:tr>
              <a:tr h="5139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u="none" cap="none" strike="noStrike"/>
                        <a:t>Invertebrates</a:t>
                      </a:r>
                      <a:endParaRPr sz="12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1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Animals with no backbone</a:t>
                      </a:r>
                      <a:endParaRPr sz="1100" u="none" cap="none" strike="noStrike"/>
                    </a:p>
                  </a:txBody>
                  <a:tcPr marT="45725" marB="45725" marR="91450" marL="91450"/>
                </a:tc>
              </a:tr>
              <a:tr h="4960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u="none" cap="none" strike="noStrike"/>
                        <a:t>Fish</a:t>
                      </a:r>
                      <a:endParaRPr sz="12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1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An animal with gills and fins that lives in water</a:t>
                      </a:r>
                      <a:endParaRPr sz="1100" u="none" cap="none" strike="noStrike"/>
                    </a:p>
                  </a:txBody>
                  <a:tcPr marT="45725" marB="45725" marR="91450" marL="91450"/>
                </a:tc>
              </a:tr>
              <a:tr h="3912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u="none" cap="none" strike="noStrike"/>
                        <a:t>Amphibians</a:t>
                      </a:r>
                      <a:endParaRPr sz="12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u="none" cap="none" strike="noStrike"/>
                        <a:t>An animal which can live on land or in water</a:t>
                      </a:r>
                      <a:endParaRPr sz="1100" u="none" cap="none" strike="noStrike"/>
                    </a:p>
                  </a:txBody>
                  <a:tcPr marT="45725" marB="45725" marR="91450" marL="91450"/>
                </a:tc>
              </a:tr>
              <a:tr h="4360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u="none" cap="none" strike="noStrike"/>
                        <a:t>Reptiles</a:t>
                      </a:r>
                      <a:endParaRPr sz="12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1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An animal which has dry, scaly skin and lays eggs on land</a:t>
                      </a:r>
                      <a:endParaRPr sz="1100" u="none" cap="none" strike="noStrike"/>
                    </a:p>
                  </a:txBody>
                  <a:tcPr marT="45725" marB="45725" marR="91450" marL="91450"/>
                </a:tc>
              </a:tr>
              <a:tr h="4360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u="none" cap="none" strike="noStrike"/>
                        <a:t>Birds </a:t>
                      </a:r>
                      <a:endParaRPr sz="12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u="none" cap="none" strike="noStrike"/>
                        <a:t>An animal with feathers, wings an a beak that is usually able to fly</a:t>
                      </a:r>
                      <a:endParaRPr sz="1100" u="none" cap="none" strike="noStrike"/>
                    </a:p>
                  </a:txBody>
                  <a:tcPr marT="45725" marB="45725" marR="91450" marL="91450"/>
                </a:tc>
              </a:tr>
              <a:tr h="3036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u="none" cap="none" strike="noStrike"/>
                        <a:t>Mammals</a:t>
                      </a:r>
                      <a:endParaRPr sz="12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u="none" cap="none" strike="noStrike"/>
                        <a:t>An animal that feeds its young with milk from the mother and has skin usually more or less covered with hair</a:t>
                      </a:r>
                      <a:endParaRPr sz="1100" u="none" cap="none" strike="noStrike"/>
                    </a:p>
                  </a:txBody>
                  <a:tcPr marT="45725" marB="45725" marR="91450" marL="91450"/>
                </a:tc>
              </a:tr>
              <a:tr h="3089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u="none" cap="none" strike="noStrike"/>
                        <a:t>Pet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u="none" cap="none" strike="noStrike"/>
                        <a:t>A friendly animal trained to live with humans</a:t>
                      </a:r>
                      <a:endParaRPr sz="1100" u="none" cap="none" strike="noStrike"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graphicFrame>
        <p:nvGraphicFramePr>
          <p:cNvPr id="89" name="Google Shape;89;p1"/>
          <p:cNvGraphicFramePr/>
          <p:nvPr/>
        </p:nvGraphicFramePr>
        <p:xfrm>
          <a:off x="100209" y="1161293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{AEB38DD4-63A4-4A7C-B4CE-BDAC16B62A44}</a:tableStyleId>
              </a:tblPr>
              <a:tblGrid>
                <a:gridCol w="992600"/>
                <a:gridCol w="2163175"/>
              </a:tblGrid>
              <a:tr h="263000">
                <a:tc gridSpan="2"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 u="none" cap="none" strike="noStrike"/>
                        <a:t>What? (Key Knowledge)</a:t>
                      </a:r>
                      <a:endParaRPr b="1" sz="1350" u="none" cap="none" strike="noStrike"/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  <a:tc hMerge="1"/>
              </a:tr>
              <a:tr h="227450">
                <a:tc gridSpan="2"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50" u="none" cap="none" strike="noStrike"/>
                        <a:t>Humans</a:t>
                      </a:r>
                      <a:endParaRPr sz="1350" u="none" cap="none" strike="noStrike"/>
                    </a:p>
                  </a:txBody>
                  <a:tcPr marT="45725" marB="45725" marR="91450" marL="91450"/>
                </a:tc>
                <a:tc hMerge="1"/>
              </a:tr>
              <a:tr h="5259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u="none" cap="none" strike="noStrike"/>
                        <a:t>Human beings</a:t>
                      </a:r>
                      <a:endParaRPr sz="11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-85725" lvl="0" marL="85725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We are called humans</a:t>
                      </a:r>
                      <a:endParaRPr/>
                    </a:p>
                    <a:p>
                      <a:pPr indent="-85725" lvl="0" marL="85725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We are from the family of animals called mammals</a:t>
                      </a:r>
                      <a:endParaRPr sz="11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</a:tr>
              <a:tr h="8227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u="none" cap="none" strike="noStrike"/>
                        <a:t>Basic parts of the human body</a:t>
                      </a:r>
                      <a:endParaRPr sz="11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Hair, head, ears,</a:t>
                      </a:r>
                      <a:r>
                        <a:rPr lang="en-GB" sz="11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eyebrows, nose, ears, mouth, chin, neck, shoulder, chest, elbow, arm, wrist, hand, tummy, knee, leg, ankle, foot, fingers, toes.</a:t>
                      </a:r>
                      <a:endParaRPr sz="1100"/>
                    </a:p>
                  </a:txBody>
                  <a:tcPr marT="45725" marB="45725" marR="91450" marL="91450"/>
                </a:tc>
              </a:tr>
              <a:tr h="16234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There are 5 basic human</a:t>
                      </a:r>
                      <a:r>
                        <a:rPr lang="en-GB" sz="11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senses</a:t>
                      </a:r>
                      <a:endParaRPr sz="11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rPr lang="en-GB" sz="11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Touch, taste, smell, sight and hearing.</a:t>
                      </a:r>
                      <a:endParaRPr/>
                    </a:p>
                    <a:p>
                      <a:pPr indent="-171450" lvl="0" marL="17145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/>
                        <a:t>We touch using our skin (usually our hands)</a:t>
                      </a:r>
                      <a:endParaRPr/>
                    </a:p>
                    <a:p>
                      <a:pPr indent="-171450" lvl="0" marL="17145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We taste using our tongues</a:t>
                      </a:r>
                      <a:r>
                        <a:rPr lang="en-GB" sz="11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by putting something in our mouth</a:t>
                      </a:r>
                      <a:endParaRPr/>
                    </a:p>
                    <a:p>
                      <a:pPr indent="-171450" lvl="0" marL="17145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We smell by using our nose</a:t>
                      </a:r>
                      <a:endParaRPr/>
                    </a:p>
                    <a:p>
                      <a:pPr indent="-171450" lvl="0" marL="17145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/>
                        <a:t>We see using our eyes</a:t>
                      </a:r>
                      <a:endParaRPr/>
                    </a:p>
                    <a:p>
                      <a:pPr indent="-171450" lvl="0" marL="17145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/>
                        <a:t>We hear using our ears</a:t>
                      </a:r>
                      <a:endParaRPr/>
                    </a:p>
                  </a:txBody>
                  <a:tcPr marT="45725" marB="45725" marR="91450" marL="91450"/>
                </a:tc>
              </a:tr>
              <a:tr h="259450">
                <a:tc gridSpan="2"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/>
                        <a:t>Animals</a:t>
                      </a:r>
                      <a:endParaRPr sz="1100"/>
                    </a:p>
                  </a:txBody>
                  <a:tcPr marT="45725" marB="45725" marR="91450" marL="91450"/>
                </a:tc>
                <a:tc hMerge="1"/>
              </a:tr>
              <a:tr h="377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/>
                        <a:t>6 types of animal</a:t>
                      </a:r>
                      <a:endParaRPr sz="11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-171450" lvl="0" marL="17145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Invertebrates (e.g. crab, worm)</a:t>
                      </a:r>
                      <a:endParaRPr/>
                    </a:p>
                    <a:p>
                      <a:pPr indent="-171450" lvl="0" marL="17145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Fish (e.g. goldfish, cod, shark)</a:t>
                      </a:r>
                      <a:endParaRPr/>
                    </a:p>
                    <a:p>
                      <a:pPr indent="-171450" lvl="0" marL="17145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Amphibians (e.g. frog, toad)</a:t>
                      </a:r>
                      <a:endParaRPr/>
                    </a:p>
                    <a:p>
                      <a:pPr indent="-171450" lvl="0" marL="17145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Reptiles (e.g. snake, crocodile)</a:t>
                      </a:r>
                      <a:endParaRPr/>
                    </a:p>
                    <a:p>
                      <a:pPr indent="-171450" lvl="0" marL="17145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Birds (e.g. robin, chicken, owl)</a:t>
                      </a:r>
                      <a:endParaRPr/>
                    </a:p>
                    <a:p>
                      <a:pPr indent="-171450" lvl="0" marL="17145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Mammals (e.g. human,</a:t>
                      </a:r>
                      <a:r>
                        <a:rPr lang="en-GB" sz="11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dog)</a:t>
                      </a:r>
                      <a:endParaRPr sz="11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</a:tr>
              <a:tr h="4423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Diet</a:t>
                      </a:r>
                      <a:endParaRPr sz="11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rPr lang="en-GB" sz="1100"/>
                        <a:t>Animals that eat meat are called carnivores (e.g. lion, tiger, bear)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rPr lang="en-GB" sz="1100"/>
                        <a:t>Animals that eat plants are called herbivores (e.g. cow, sheep, rabbit)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rPr lang="en-GB" sz="1100"/>
                        <a:t>Animals</a:t>
                      </a:r>
                      <a:r>
                        <a:rPr lang="en-GB" sz="1100"/>
                        <a:t> that eat both are called omnivores (e.g. human, pig, rat)</a:t>
                      </a:r>
                      <a:endParaRPr sz="1100"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graphicFrame>
        <p:nvGraphicFramePr>
          <p:cNvPr id="90" name="Google Shape;90;p1"/>
          <p:cNvGraphicFramePr/>
          <p:nvPr/>
        </p:nvGraphicFramePr>
        <p:xfrm>
          <a:off x="3382028" y="1164670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{AEB38DD4-63A4-4A7C-B4CE-BDAC16B62A44}</a:tableStyleId>
              </a:tblPr>
              <a:tblGrid>
                <a:gridCol w="3319400"/>
              </a:tblGrid>
              <a:tr h="245200">
                <a:tc>
                  <a:txBody>
                    <a:bodyPr/>
                    <a:lstStyle/>
                    <a:p>
                      <a:pPr indent="-171450" lvl="0" marL="17145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b="1" lang="en-GB" sz="1100"/>
                        <a:t>Statutory requirements</a:t>
                      </a:r>
                      <a:endParaRPr b="1" sz="1100"/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</a:tr>
              <a:tr h="1990550">
                <a:tc>
                  <a:txBody>
                    <a:bodyPr/>
                    <a:lstStyle/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Identify and name a variety of common animals that are birds, fish, amphibians, reptiles and mammals </a:t>
                      </a:r>
                      <a:endParaRPr/>
                    </a:p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Identify and name a variety of common animals that are carnivores, herbivores and omnivores.</a:t>
                      </a:r>
                      <a:endParaRPr/>
                    </a:p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Describe and compare the structure of a variety of common animals (birds, fish, amphibians, reptiles and mammals, and including pets).</a:t>
                      </a:r>
                      <a:endParaRPr/>
                    </a:p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Identify, name draw and label the basic parts of the human body and say which parts of the body is associated with each sense.</a:t>
                      </a:r>
                      <a:endParaRPr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graphicFrame>
        <p:nvGraphicFramePr>
          <p:cNvPr id="91" name="Google Shape;91;p1"/>
          <p:cNvGraphicFramePr/>
          <p:nvPr/>
        </p:nvGraphicFramePr>
        <p:xfrm>
          <a:off x="161676" y="7673128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{AEB38DD4-63A4-4A7C-B4CE-BDAC16B62A44}</a:tableStyleId>
              </a:tblPr>
              <a:tblGrid>
                <a:gridCol w="3032750"/>
              </a:tblGrid>
              <a:tr h="3103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/>
                        <a:t>Pictures and Diagrams</a:t>
                      </a:r>
                      <a:endParaRPr b="1" sz="1350"/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</a:tr>
              <a:tr h="1689675">
                <a:tc>
                  <a:txBody>
                    <a:bodyPr/>
                    <a:lstStyle/>
                    <a:p>
                      <a:pPr indent="-10160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sp>
        <p:nvSpPr>
          <p:cNvPr id="92" name="Google Shape;92;p1"/>
          <p:cNvSpPr txBox="1"/>
          <p:nvPr/>
        </p:nvSpPr>
        <p:spPr>
          <a:xfrm>
            <a:off x="2066925" y="542925"/>
            <a:ext cx="54864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3" name="Google Shape;93;p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073575" y="135150"/>
            <a:ext cx="371595" cy="400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2019-07-07T18:53:37Z</dcterms:created>
  <dc:creator>Mr M Koziol</dc:creator>
</cp:coreProperties>
</file>