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26" autoAdjust="0"/>
  </p:normalViewPr>
  <p:slideViewPr>
    <p:cSldViewPr snapToGrid="0">
      <p:cViewPr>
        <p:scale>
          <a:sx n="110" d="100"/>
          <a:sy n="110" d="100"/>
        </p:scale>
        <p:origin x="-474" y="3666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AD4698-9C7D-4D88-A0FC-98CD68A52576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D33842-7E89-45F8-8499-C51565321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845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D33842-7E89-45F8-8499-C5156532108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209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tmp"/><Relationship Id="rId5" Type="http://schemas.openxmlformats.org/officeDocument/2006/relationships/image" Target="../media/image3.tmp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8622886"/>
              </p:ext>
            </p:extLst>
          </p:nvPr>
        </p:nvGraphicFramePr>
        <p:xfrm>
          <a:off x="3847382" y="3439556"/>
          <a:ext cx="2832321" cy="20091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32321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</a:tblGrid>
              <a:tr h="257212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Food</a:t>
                      </a:r>
                      <a:r>
                        <a:rPr lang="en-GB" b="1" baseline="0" dirty="0" smtClean="0"/>
                        <a:t> Hygiene/Safety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1711994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08927862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Spring Partnership Trust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0230591"/>
              </p:ext>
            </p:extLst>
          </p:nvPr>
        </p:nvGraphicFramePr>
        <p:xfrm>
          <a:off x="100209" y="576743"/>
          <a:ext cx="6601216" cy="96797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4257">
                  <a:extLst>
                    <a:ext uri="{9D8B030D-6E8A-4147-A177-3AD203B41FA5}">
                      <a16:colId xmlns="" xmlns:a16="http://schemas.microsoft.com/office/drawing/2014/main" val="960009268"/>
                    </a:ext>
                  </a:extLst>
                </a:gridCol>
                <a:gridCol w="2210764">
                  <a:extLst>
                    <a:ext uri="{9D8B030D-6E8A-4147-A177-3AD203B41FA5}">
                      <a16:colId xmlns="" xmlns:a16="http://schemas.microsoft.com/office/drawing/2014/main" val="770037360"/>
                    </a:ext>
                  </a:extLst>
                </a:gridCol>
                <a:gridCol w="2326195">
                  <a:extLst>
                    <a:ext uri="{9D8B030D-6E8A-4147-A177-3AD203B41FA5}">
                      <a16:colId xmlns="" xmlns:a16="http://schemas.microsoft.com/office/drawing/2014/main" val="3879841513"/>
                    </a:ext>
                  </a:extLst>
                </a:gridCol>
              </a:tblGrid>
              <a:tr h="279339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DT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Food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1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75170719"/>
                  </a:ext>
                </a:extLst>
              </a:tr>
              <a:tr h="670793">
                <a:tc gridSpan="3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Salads</a:t>
                      </a:r>
                    </a:p>
                    <a:p>
                      <a:r>
                        <a:rPr lang="en-GB" sz="11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Design Brief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Design and make a salad that supports a healthy balanced diet.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6450521"/>
              </p:ext>
            </p:extLst>
          </p:nvPr>
        </p:nvGraphicFramePr>
        <p:xfrm>
          <a:off x="3856008" y="5532891"/>
          <a:ext cx="2823695" cy="42149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23695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</a:tblGrid>
              <a:tr h="315818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Pictures and Diagrams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3899140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100" dirty="0" smtClean="0"/>
                        <a:t>Cutting</a:t>
                      </a:r>
                      <a:r>
                        <a:rPr lang="en-GB" sz="1100" baseline="0" dirty="0" smtClean="0"/>
                        <a:t> techniques</a:t>
                      </a: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041745"/>
              </p:ext>
            </p:extLst>
          </p:nvPr>
        </p:nvGraphicFramePr>
        <p:xfrm>
          <a:off x="78487" y="3413070"/>
          <a:ext cx="3699883" cy="6248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9422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  <a:gridCol w="2780461">
                  <a:extLst>
                    <a:ext uri="{9D8B030D-6E8A-4147-A177-3AD203B41FA5}">
                      <a16:colId xmlns="" xmlns:a16="http://schemas.microsoft.com/office/drawing/2014/main" val="1126776701"/>
                    </a:ext>
                  </a:extLst>
                </a:gridCol>
              </a:tblGrid>
              <a:tr h="262452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baseline="0" dirty="0" smtClean="0">
                          <a:latin typeface="+mn-lt"/>
                        </a:rPr>
                        <a:t>Key </a:t>
                      </a:r>
                      <a:r>
                        <a:rPr lang="en-GB" sz="1200" b="1" baseline="0" dirty="0" smtClean="0">
                          <a:latin typeface="+mn-lt"/>
                        </a:rPr>
                        <a:t>Vocabulary</a:t>
                      </a:r>
                      <a:endParaRPr lang="en-GB" sz="1200" b="1" dirty="0">
                        <a:latin typeface="+mn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55278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Design</a:t>
                      </a:r>
                      <a:r>
                        <a:rPr lang="en-GB" sz="1100" baseline="0" dirty="0" smtClean="0">
                          <a:latin typeface="+mn-lt"/>
                        </a:rPr>
                        <a:t> Brief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description of what a new project or product should do and what is needed to produce it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</a:tr>
              <a:tr h="396873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Design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plan to show the look and function or workings of a product before it is made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087553708"/>
                  </a:ext>
                </a:extLst>
              </a:tr>
              <a:tr h="24095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Make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create something by</a:t>
                      </a:r>
                      <a:r>
                        <a:rPr lang="en-GB" sz="1100" baseline="0" dirty="0" smtClean="0">
                          <a:latin typeface="+mn-lt"/>
                        </a:rPr>
                        <a:t> putting parts together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574359104"/>
                  </a:ext>
                </a:extLst>
              </a:tr>
              <a:tr h="396873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Evaluate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to judge</a:t>
                      </a:r>
                      <a:r>
                        <a:rPr lang="en-GB" sz="1100" baseline="0" dirty="0" smtClean="0">
                          <a:latin typeface="+mn-lt"/>
                        </a:rPr>
                        <a:t> the</a:t>
                      </a:r>
                      <a:r>
                        <a:rPr lang="en-GB" sz="1100" dirty="0" smtClean="0">
                          <a:latin typeface="+mn-lt"/>
                        </a:rPr>
                        <a:t> quality of</a:t>
                      </a:r>
                      <a:r>
                        <a:rPr lang="en-GB" sz="1100" baseline="0" dirty="0" smtClean="0">
                          <a:latin typeface="+mn-lt"/>
                        </a:rPr>
                        <a:t> a product and how well it meets the design brief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99048431"/>
                  </a:ext>
                </a:extLst>
              </a:tr>
              <a:tr h="37680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Fruit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the fleshy product of a tree or other plant that contains seed and can be eaten as food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444808175"/>
                  </a:ext>
                </a:extLst>
              </a:tr>
              <a:tr h="396873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Vegetable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plant or part of a plant used as food, such as a cabbage, potato, turnip, or bean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124354602"/>
                  </a:ext>
                </a:extLst>
              </a:tr>
              <a:tr h="55278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Healthy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when</a:t>
                      </a:r>
                      <a:r>
                        <a:rPr lang="en-GB" sz="1100" baseline="0" dirty="0" smtClean="0">
                          <a:latin typeface="+mn-lt"/>
                        </a:rPr>
                        <a:t> something forms part of a balanced diet and is considered to be good for our health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594583041"/>
                  </a:ext>
                </a:extLst>
              </a:tr>
              <a:tr h="396873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Seasonal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something</a:t>
                      </a:r>
                      <a:r>
                        <a:rPr lang="en-GB" sz="1100" baseline="0" dirty="0" smtClean="0">
                          <a:latin typeface="+mn-lt"/>
                        </a:rPr>
                        <a:t> that is ready to eat during a particular season of the year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</a:tr>
              <a:tr h="396873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Food Hygiene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the</a:t>
                      </a:r>
                      <a:r>
                        <a:rPr lang="en-GB" sz="1100" baseline="0" dirty="0" smtClean="0">
                          <a:latin typeface="+mn-lt"/>
                        </a:rPr>
                        <a:t> measures we take to ensure that food is safe to eat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</a:tr>
              <a:tr h="396873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Recipe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aseline="0" dirty="0" smtClean="0">
                          <a:latin typeface="+mn-lt"/>
                        </a:rPr>
                        <a:t>a set of instructions we follow to make a food product or meal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</a:tr>
              <a:tr h="396873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Peeling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to</a:t>
                      </a:r>
                      <a:r>
                        <a:rPr lang="en-GB" sz="1100" baseline="0" dirty="0" smtClean="0">
                          <a:latin typeface="+mn-lt"/>
                        </a:rPr>
                        <a:t> remove the outer coating of skin from fruits or vegetables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</a:tr>
              <a:tr h="396873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Grating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to</a:t>
                      </a:r>
                      <a:r>
                        <a:rPr lang="en-GB" sz="1100" baseline="0" dirty="0" smtClean="0">
                          <a:latin typeface="+mn-lt"/>
                        </a:rPr>
                        <a:t> create small shreds of food by rubbing it on a grater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</a:tr>
              <a:tr h="396873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Mixing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to combine or put ingredients together to form</a:t>
                      </a:r>
                      <a:r>
                        <a:rPr lang="en-GB" sz="1100" baseline="0" dirty="0" smtClean="0">
                          <a:latin typeface="+mn-lt"/>
                        </a:rPr>
                        <a:t> a mixture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</a:tr>
              <a:tr h="129166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Juicing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to</a:t>
                      </a:r>
                      <a:r>
                        <a:rPr lang="en-GB" sz="1100" baseline="0" dirty="0" smtClean="0">
                          <a:latin typeface="+mn-lt"/>
                        </a:rPr>
                        <a:t> remove the juice from a piece of fruit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0268223"/>
              </p:ext>
            </p:extLst>
          </p:nvPr>
        </p:nvGraphicFramePr>
        <p:xfrm>
          <a:off x="116494" y="1600492"/>
          <a:ext cx="6563209" cy="168020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1577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  <a:gridCol w="3122762"/>
                <a:gridCol w="1588870">
                  <a:extLst>
                    <a:ext uri="{9D8B030D-6E8A-4147-A177-3AD203B41FA5}">
                      <a16:colId xmlns="" xmlns:a16="http://schemas.microsoft.com/office/drawing/2014/main" val="3721572582"/>
                    </a:ext>
                  </a:extLst>
                </a:gridCol>
              </a:tblGrid>
              <a:tr h="255737">
                <a:tc gridSpan="3"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+mn-lt"/>
                        </a:rPr>
                        <a:t>What? Key Skills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55737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+mn-lt"/>
                        </a:rPr>
                        <a:t>Design</a:t>
                      </a:r>
                      <a:endParaRPr lang="en-GB" sz="1200" b="1" dirty="0">
                        <a:latin typeface="+mn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Make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Evaluate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1131567"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use the basic principles of a healthy and varied diet to prepare dishes.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demonstrate an understanding of where food comes from.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 smtClean="0"/>
                        <a:t>To follow safe procedures for food safety and hygiene.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 smtClean="0"/>
                        <a:t>To cut, slice, peel, grate and juice ingredients safely.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 smtClean="0"/>
                        <a:t>To combine ingredients in different ways, </a:t>
                      </a:r>
                      <a:r>
                        <a:rPr lang="en-GB" sz="1100" dirty="0" err="1" smtClean="0"/>
                        <a:t>eg</a:t>
                      </a:r>
                      <a:r>
                        <a:rPr lang="en-GB" sz="1100" dirty="0" smtClean="0"/>
                        <a:t> mixing, stirring, folding, </a:t>
                      </a:r>
                      <a:r>
                        <a:rPr lang="en-GB" sz="1100" dirty="0" err="1" smtClean="0"/>
                        <a:t>etc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5725" marR="0" indent="-85725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explore and evaluate a range of existing salads, identifying likes and dislikes and suggesting improvements.</a:t>
                      </a:r>
                      <a:endParaRPr lang="en-GB" sz="1100" b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62795563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4429" y="5892769"/>
            <a:ext cx="2289118" cy="1615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6422" y="3923613"/>
            <a:ext cx="2457251" cy="1379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8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5826" y="7720773"/>
            <a:ext cx="1233161" cy="1856829"/>
          </a:xfrm>
          <a:prstGeom prst="rect">
            <a:avLst/>
          </a:prstGeom>
        </p:spPr>
      </p:pic>
      <p:pic>
        <p:nvPicPr>
          <p:cNvPr id="11" name="Picture 10" descr="Screen Clippi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76" y="8184980"/>
            <a:ext cx="1221597" cy="928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452</TotalTime>
  <Words>333</Words>
  <Application>Microsoft Office PowerPoint</Application>
  <PresentationFormat>A4 Paper (210x297 mm)</PresentationFormat>
  <Paragraphs>60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C Hemming</cp:lastModifiedBy>
  <cp:revision>62</cp:revision>
  <cp:lastPrinted>2020-03-10T15:06:20Z</cp:lastPrinted>
  <dcterms:created xsi:type="dcterms:W3CDTF">2019-07-07T18:53:37Z</dcterms:created>
  <dcterms:modified xsi:type="dcterms:W3CDTF">2020-09-09T09:29:43Z</dcterms:modified>
</cp:coreProperties>
</file>