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7" roundtripDataSignature="AMtx7mibExeDsbavsjtrSxVtAkuXzBjoT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0C570960-B638-4688-BF89-860C4C7AB224}">
  <a:tblStyle styleId="{0C570960-B638-4688-BF89-860C4C7AB224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3456" y="-9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notesMaster" Target="notesMasters/notesMaster1.xml"/><Relationship Id="rId7" Type="http://customschemas.google.com/relationships/presentationmetadata" Target="meta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ableStyles" Target="tableStyles.xml"/><Relationship Id="rId10" Type="http://schemas.openxmlformats.org/officeDocument/2006/relationships/theme" Target="theme/them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6716890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>
                <a:solidFill>
                  <a:schemeClr val="dk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0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128400" y="0"/>
            <a:ext cx="6539700" cy="369300"/>
          </a:xfrm>
          <a:prstGeom prst="rect">
            <a:avLst/>
          </a:prstGeom>
          <a:noFill/>
          <a:ln w="38100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Spring Trust – Knowledge Organiser                     </a:t>
            </a: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85" name="Google Shape;85;p1"/>
          <p:cNvGraphicFramePr/>
          <p:nvPr/>
        </p:nvGraphicFramePr>
        <p:xfrm>
          <a:off x="128409" y="393643"/>
          <a:ext cx="6539800" cy="358675"/>
        </p:xfrm>
        <a:graphic>
          <a:graphicData uri="http://schemas.openxmlformats.org/drawingml/2006/table">
            <a:tbl>
              <a:tblPr firstRow="1" bandRow="1">
                <a:noFill/>
                <a:tableStyleId>{0C570960-B638-4688-BF89-860C4C7AB224}</a:tableStyleId>
              </a:tblPr>
              <a:tblGrid>
                <a:gridCol w="1634950"/>
                <a:gridCol w="1634950"/>
                <a:gridCol w="1634950"/>
                <a:gridCol w="1634950"/>
              </a:tblGrid>
              <a:tr h="358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lang="en-GB" sz="1350" b="1" u="none" strike="noStrike" cap="none"/>
                        <a:t>History Focus</a:t>
                      </a:r>
                      <a:endParaRPr sz="1350" b="1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lang="en-GB" sz="1350" b="1" u="none" strike="noStrike" cap="none"/>
                        <a:t>Stone Age</a:t>
                      </a:r>
                      <a:endParaRPr sz="1350" b="1" u="none" strike="noStrike" cap="none"/>
                    </a:p>
                  </a:txBody>
                  <a:tcPr marL="91450" marR="91450" marT="45725" marB="45725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lang="en-GB" sz="1350" b="1" u="none" strike="noStrike" cap="none"/>
                        <a:t>Year 1</a:t>
                      </a:r>
                      <a:endParaRPr sz="1350" b="1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lang="en-GB" sz="1350" b="1" u="none" strike="noStrike" cap="none"/>
                        <a:t>Spring</a:t>
                      </a:r>
                      <a:endParaRPr sz="1350" b="1" u="none" strike="noStrike" cap="none"/>
                    </a:p>
                  </a:txBody>
                  <a:tcPr marL="91450" marR="91450" marT="45725" marB="45725"/>
                </a:tc>
              </a:tr>
            </a:tbl>
          </a:graphicData>
        </a:graphic>
      </p:graphicFrame>
      <p:graphicFrame>
        <p:nvGraphicFramePr>
          <p:cNvPr id="86" name="Google Shape;86;p1"/>
          <p:cNvGraphicFramePr/>
          <p:nvPr/>
        </p:nvGraphicFramePr>
        <p:xfrm>
          <a:off x="112849" y="825744"/>
          <a:ext cx="3267400" cy="5636155"/>
        </p:xfrm>
        <a:graphic>
          <a:graphicData uri="http://schemas.openxmlformats.org/drawingml/2006/table">
            <a:tbl>
              <a:tblPr firstRow="1" bandRow="1">
                <a:noFill/>
                <a:tableStyleId>{0C570960-B638-4688-BF89-860C4C7AB224}</a:tableStyleId>
              </a:tblPr>
              <a:tblGrid>
                <a:gridCol w="996525"/>
                <a:gridCol w="2270875"/>
              </a:tblGrid>
              <a:tr h="2590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lang="en-GB" sz="1350" b="1" u="none" strike="noStrike" cap="none"/>
                        <a:t>What? (Key vocab)</a:t>
                      </a:r>
                      <a:endParaRPr sz="1350" b="1" u="none" strike="noStrike" cap="none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2917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lang="en-GB" sz="1350" b="1" u="none" strike="noStrike" cap="none"/>
                        <a:t>Spelling</a:t>
                      </a:r>
                      <a:endParaRPr sz="1350" b="1" u="none" strike="noStrike" cap="none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lang="en-GB" sz="1350" b="1" u="none" strike="noStrike" cap="none"/>
                        <a:t>Definition</a:t>
                      </a:r>
                      <a:endParaRPr sz="1350" b="1" u="none" strike="noStrike" cap="none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</a:tr>
              <a:tr h="9096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200" u="none" strike="noStrike" cap="none"/>
                        <a:t>Stone Age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Periods of time when tools were first discovered and</a:t>
                      </a:r>
                      <a:r>
                        <a:rPr lang="en-GB" sz="1000"/>
                        <a:t> they were </a:t>
                      </a:r>
                      <a:r>
                        <a:rPr lang="en-GB" sz="1000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made of stone. </a:t>
                      </a:r>
                      <a:endParaRPr sz="1000" i="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/>
                    </a:p>
                  </a:txBody>
                  <a:tcPr marL="91450" marR="91450" marT="45725" marB="45725"/>
                </a:tc>
              </a:tr>
              <a:tr h="4697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200" u="none" strike="noStrike" cap="none"/>
                        <a:t>Prehistoric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/>
                        <a:t>Before written records began.</a:t>
                      </a:r>
                      <a:endParaRPr sz="1000" i="0" u="none" strike="noStrike" cap="none"/>
                    </a:p>
                  </a:txBody>
                  <a:tcPr marL="91450" marR="91450" marT="45725" marB="45725"/>
                </a:tc>
              </a:tr>
              <a:tr h="538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200" u="none" strike="noStrike" cap="none"/>
                        <a:t>Hunter-</a:t>
                      </a:r>
                      <a:endParaRPr sz="12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200" u="none" strike="noStrike" cap="none"/>
                        <a:t>gatherer 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/>
                        <a:t>Someone who hunts animals and gathers wild food to eat.</a:t>
                      </a:r>
                      <a:endParaRPr sz="10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endParaRPr sz="1000"/>
                    </a:p>
                  </a:txBody>
                  <a:tcPr marL="91450" marR="91450" marT="45725" marB="45725"/>
                </a:tc>
              </a:tr>
              <a:tr h="412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100" u="none" strike="noStrike" cap="none"/>
                        <a:t>Archaeologist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/>
                        <a:t>A person who studies buildings, graves, tools and other objects belonging to people who lived in the past. </a:t>
                      </a:r>
                      <a:endParaRPr sz="1000" u="none" strike="noStrike" cap="none"/>
                    </a:p>
                  </a:txBody>
                  <a:tcPr marL="91450" marR="91450" marT="45725" marB="45725"/>
                </a:tc>
              </a:tr>
              <a:tr h="3705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200" u="none" strike="noStrike" cap="none"/>
                        <a:t>BC 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strike="noStrike" cap="none"/>
                        <a:t>Before Christ. A way of dating years before the birth of Jesus. The bigger the number BC, the longer ago in history is was. </a:t>
                      </a:r>
                      <a:endParaRPr sz="1000" i="0" u="none" strike="noStrike" cap="none"/>
                    </a:p>
                  </a:txBody>
                  <a:tcPr marL="91450" marR="91450" marT="45725" marB="45725"/>
                </a:tc>
              </a:tr>
              <a:tr h="721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200" u="none" strike="noStrike" cap="none"/>
                        <a:t>Farmers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r>
                        <a:rPr lang="en-GB" sz="1000" u="none" strike="noStrike" cap="none">
                          <a:solidFill>
                            <a:srgbClr val="231F20"/>
                          </a:solidFill>
                          <a:highlight>
                            <a:srgbClr val="FFFFFF"/>
                          </a:highlight>
                        </a:rPr>
                        <a:t>The early farmers chopped down trees so they could grow crops and vegetables. They kept cattle, sheep and pigs</a:t>
                      </a:r>
                      <a:endParaRPr sz="1000">
                        <a:solidFill>
                          <a:srgbClr val="231F20"/>
                        </a:solidFill>
                        <a:highlight>
                          <a:srgbClr val="FFFFFF"/>
                        </a:highlight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>
                        <a:solidFill>
                          <a:srgbClr val="231F20"/>
                        </a:solidFill>
                        <a:highlight>
                          <a:srgbClr val="FFFFFF"/>
                        </a:highlight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>
                        <a:solidFill>
                          <a:srgbClr val="231F20"/>
                        </a:solidFill>
                        <a:highlight>
                          <a:srgbClr val="FFFFFF"/>
                        </a:highlight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>
                        <a:solidFill>
                          <a:srgbClr val="231F20"/>
                        </a:solidFill>
                        <a:highlight>
                          <a:srgbClr val="FFFFFF"/>
                        </a:highlight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Calibri"/>
                        <a:buNone/>
                      </a:pPr>
                      <a:endParaRPr sz="1000">
                        <a:solidFill>
                          <a:srgbClr val="231F20"/>
                        </a:solidFill>
                        <a:highlight>
                          <a:srgbClr val="FFFFFF"/>
                        </a:highlight>
                      </a:endParaRPr>
                    </a:p>
                  </a:txBody>
                  <a:tcPr marL="91450" marR="91450" marT="45725" marB="45725"/>
                </a:tc>
              </a:tr>
            </a:tbl>
          </a:graphicData>
        </a:graphic>
      </p:graphicFrame>
      <p:graphicFrame>
        <p:nvGraphicFramePr>
          <p:cNvPr id="87" name="Google Shape;87;p1"/>
          <p:cNvGraphicFramePr/>
          <p:nvPr/>
        </p:nvGraphicFramePr>
        <p:xfrm>
          <a:off x="3497305" y="5205271"/>
          <a:ext cx="3155775" cy="4625400"/>
        </p:xfrm>
        <a:graphic>
          <a:graphicData uri="http://schemas.openxmlformats.org/drawingml/2006/table">
            <a:tbl>
              <a:tblPr firstRow="1" bandRow="1">
                <a:noFill/>
                <a:tableStyleId>{0C570960-B638-4688-BF89-860C4C7AB224}</a:tableStyleId>
              </a:tblPr>
              <a:tblGrid>
                <a:gridCol w="992600"/>
                <a:gridCol w="2163175"/>
              </a:tblGrid>
              <a:tr h="2833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lang="en-GB" sz="1350" b="1" u="none" strike="noStrike" cap="none"/>
                        <a:t>When? (Key Knowledge)</a:t>
                      </a:r>
                      <a:endParaRPr sz="1350" b="1" u="none" strike="noStrike" cap="none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6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/>
                        <a:t>3,000,000 BC</a:t>
                      </a: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/>
                        <a:t>Palaeolithic ‘New Stone Age’</a:t>
                      </a:r>
                      <a:endParaRPr sz="9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Early humans used simple stone tools</a:t>
                      </a:r>
                      <a:endParaRPr sz="10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</a:txBody>
                  <a:tcPr marL="91450" marR="91450" marT="45725" marB="45725"/>
                </a:tc>
              </a:tr>
              <a:tr h="356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/>
                        <a:t>1</a:t>
                      </a:r>
                      <a:r>
                        <a:rPr lang="en-GB" sz="1100" u="none" strike="noStrike" cap="none"/>
                        <a:t>0,000 BC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000"/>
                        <a:t>Humans were hunter-gatherers and constantly on the move in order to stay safe and find food.</a:t>
                      </a:r>
                      <a:endParaRPr sz="10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/>
                    </a:p>
                  </a:txBody>
                  <a:tcPr marL="91450" marR="91450" marT="45725" marB="45725"/>
                </a:tc>
              </a:tr>
              <a:tr h="3567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/>
                        <a:t>4500-2400 BC </a:t>
                      </a:r>
                      <a:r>
                        <a:rPr lang="en-GB" sz="1000"/>
                        <a:t>Neolithic ‘Old Stone Age’</a:t>
                      </a: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/>
                        <a:t>Farming developed and villages were built.</a:t>
                      </a:r>
                      <a:endParaRPr sz="11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/>
                    </a:p>
                  </a:txBody>
                  <a:tcPr marL="91450" marR="91450" marT="45725" marB="45725"/>
                </a:tc>
              </a:tr>
              <a:tr h="3496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/>
                        <a:t>3000 BC</a:t>
                      </a:r>
                      <a:endParaRPr sz="11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100"/>
                        <a:t>Stonehenge started to be built. </a:t>
                      </a:r>
                      <a:endParaRPr sz="11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1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10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endParaRPr sz="1100"/>
                    </a:p>
                  </a:txBody>
                  <a:tcPr marL="91450" marR="91450" marT="45725" marB="45725"/>
                </a:tc>
              </a:tr>
              <a:tr h="428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Calibri"/>
                        <a:buNone/>
                      </a:pPr>
                      <a:r>
                        <a:rPr lang="en-GB" sz="1000">
                          <a:solidFill>
                            <a:srgbClr val="231F20"/>
                          </a:solidFill>
                          <a:highlight>
                            <a:srgbClr val="FFFFFF"/>
                          </a:highlight>
                        </a:rPr>
                        <a:t>3000 BC</a:t>
                      </a: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/>
                        <a:t>The first stone age village, Skara Brae </a:t>
                      </a:r>
                      <a:r>
                        <a:rPr lang="en-GB" sz="1100"/>
                        <a:t>was</a:t>
                      </a:r>
                      <a:r>
                        <a:rPr lang="en-GB" sz="1100" u="none" strike="noStrike" cap="none"/>
                        <a:t> built.</a:t>
                      </a:r>
                      <a:endParaRPr sz="11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</a:txBody>
                  <a:tcPr marL="91450" marR="91450" marT="45725" marB="45725"/>
                </a:tc>
              </a:tr>
            </a:tbl>
          </a:graphicData>
        </a:graphic>
      </p:graphicFrame>
      <p:graphicFrame>
        <p:nvGraphicFramePr>
          <p:cNvPr id="88" name="Google Shape;88;p1"/>
          <p:cNvGraphicFramePr/>
          <p:nvPr/>
        </p:nvGraphicFramePr>
        <p:xfrm>
          <a:off x="128392" y="6560118"/>
          <a:ext cx="3269900" cy="3253780"/>
        </p:xfrm>
        <a:graphic>
          <a:graphicData uri="http://schemas.openxmlformats.org/drawingml/2006/table">
            <a:tbl>
              <a:tblPr firstRow="1" bandRow="1">
                <a:noFill/>
                <a:tableStyleId>{0C570960-B638-4688-BF89-860C4C7AB224}</a:tableStyleId>
              </a:tblPr>
              <a:tblGrid>
                <a:gridCol w="1051750"/>
                <a:gridCol w="2218150"/>
              </a:tblGrid>
              <a:tr h="29335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50"/>
                        <a:buFont typeface="Arial"/>
                        <a:buNone/>
                      </a:pPr>
                      <a:r>
                        <a:rPr lang="en-GB" sz="1350" b="1" u="none" strike="noStrike" cap="none"/>
                        <a:t>Who?</a:t>
                      </a:r>
                      <a:endParaRPr sz="1350" b="1" u="none" strike="noStrike" cap="none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917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strike="noStrike" cap="none"/>
                        <a:t>Cave people</a:t>
                      </a:r>
                      <a:endParaRPr sz="12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Early prehistoric people who lived in caves.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</a:txBody>
                  <a:tcPr marL="91450" marR="91450" marT="45725" marB="45725"/>
                </a:tc>
              </a:tr>
              <a:tr h="1083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strike="noStrike" cap="none"/>
                        <a:t>Palaeolithic people</a:t>
                      </a:r>
                      <a:endParaRPr sz="1200" u="none" strike="noStrike" cap="none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20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strike="noStrike" cap="none"/>
                        <a:t>Early Stone Age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/>
                        <a:t>P</a:t>
                      </a:r>
                      <a:r>
                        <a:rPr lang="en-GB" sz="1100" u="none" strike="noStrike" cap="none"/>
                        <a:t>eople </a:t>
                      </a:r>
                      <a:r>
                        <a:rPr lang="en-GB" sz="1100"/>
                        <a:t>used tools to</a:t>
                      </a:r>
                      <a:r>
                        <a:rPr lang="en-GB" sz="1100" u="none" strike="noStrike" cap="none"/>
                        <a:t> hunt</a:t>
                      </a:r>
                      <a:r>
                        <a:rPr lang="en-GB" sz="1100"/>
                        <a:t>. T</a:t>
                      </a:r>
                      <a:r>
                        <a:rPr lang="en-GB" sz="1100" u="none" strike="noStrike" cap="none"/>
                        <a:t>hey found food by roaming from place to place. </a:t>
                      </a:r>
                      <a:endParaRPr sz="11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</a:txBody>
                  <a:tcPr marL="91450" marR="91450" marT="45725" marB="45725"/>
                </a:tc>
              </a:tr>
              <a:tr h="917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strike="noStrike" cap="none"/>
                        <a:t>Neolithic people</a:t>
                      </a:r>
                      <a:endParaRPr sz="1200"/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 u="none" strike="noStrike" cap="none"/>
                        <a:t>Late Stone Age</a:t>
                      </a:r>
                      <a:endParaRPr sz="12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/>
                        <a:t>Farming developed and villages were built</a:t>
                      </a:r>
                      <a:r>
                        <a:rPr lang="en-GB" sz="1100" u="none" strike="noStrike" cap="none"/>
                        <a:t>.</a:t>
                      </a:r>
                      <a:endParaRPr sz="11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</a:txBody>
                  <a:tcPr marL="91450" marR="91450" marT="45725" marB="45725"/>
                </a:tc>
              </a:tr>
            </a:tbl>
          </a:graphicData>
        </a:graphic>
      </p:graphicFrame>
      <p:graphicFrame>
        <p:nvGraphicFramePr>
          <p:cNvPr id="89" name="Google Shape;89;p1"/>
          <p:cNvGraphicFramePr/>
          <p:nvPr/>
        </p:nvGraphicFramePr>
        <p:xfrm>
          <a:off x="3497305" y="825738"/>
          <a:ext cx="3170900" cy="4450100"/>
        </p:xfrm>
        <a:graphic>
          <a:graphicData uri="http://schemas.openxmlformats.org/drawingml/2006/table">
            <a:tbl>
              <a:tblPr firstRow="1" bandRow="1">
                <a:noFill/>
                <a:tableStyleId>{0C570960-B638-4688-BF89-860C4C7AB224}</a:tableStyleId>
              </a:tblPr>
              <a:tblGrid>
                <a:gridCol w="3170900"/>
              </a:tblGrid>
              <a:tr h="1504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/>
                        <a:t>Background Information </a:t>
                      </a:r>
                      <a:endParaRPr sz="1100" b="1" u="none" strike="noStrike" cap="none"/>
                    </a:p>
                  </a:txBody>
                  <a:tcPr marL="91450" marR="91450" marT="45725" marB="45725">
                    <a:solidFill>
                      <a:srgbClr val="E1EFD8"/>
                    </a:solidFill>
                  </a:tcPr>
                </a:tc>
              </a:tr>
              <a:tr h="2336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/>
                        <a:t>The Stone Age </a:t>
                      </a:r>
                      <a:r>
                        <a:rPr lang="en-GB" sz="1100"/>
                        <a:t>i</a:t>
                      </a:r>
                      <a:r>
                        <a:rPr lang="en-GB" sz="1100" u="none" strike="noStrike" cap="none"/>
                        <a:t>s the period of time after The Ice Age. </a:t>
                      </a: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/>
                        <a:t>During this period people </a:t>
                      </a:r>
                      <a:r>
                        <a:rPr lang="en-GB" sz="1100" u="none" strike="noStrike" cap="none"/>
                        <a:t>used stone to make tools</a:t>
                      </a:r>
                      <a:r>
                        <a:rPr lang="en-GB" sz="1200">
                          <a:solidFill>
                            <a:srgbClr val="333333"/>
                          </a:solidFill>
                          <a:highlight>
                            <a:srgbClr val="FFFFFF"/>
                          </a:highlight>
                          <a:latin typeface="Arial"/>
                          <a:ea typeface="Arial"/>
                          <a:cs typeface="Arial"/>
                          <a:sym typeface="Arial"/>
                        </a:rPr>
                        <a:t>.</a:t>
                      </a:r>
                      <a:endParaRPr sz="1200">
                        <a:solidFill>
                          <a:srgbClr val="333333"/>
                        </a:solidFill>
                        <a:highlight>
                          <a:srgbClr val="FFFFFF"/>
                        </a:highlight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200">
                        <a:solidFill>
                          <a:srgbClr val="333333"/>
                        </a:solidFill>
                        <a:highlight>
                          <a:srgbClr val="FFFFFF"/>
                        </a:highlight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200">
                        <a:solidFill>
                          <a:srgbClr val="333333"/>
                        </a:solidFill>
                        <a:highlight>
                          <a:srgbClr val="FFFFFF"/>
                        </a:highlight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200">
                        <a:solidFill>
                          <a:srgbClr val="333333"/>
                        </a:solidFill>
                        <a:highlight>
                          <a:srgbClr val="FFFFFF"/>
                        </a:highlight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200">
                          <a:solidFill>
                            <a:srgbClr val="333333"/>
                          </a:solidFill>
                          <a:highlight>
                            <a:srgbClr val="FFFFFF"/>
                          </a:highlight>
                          <a:latin typeface="Arial"/>
                          <a:ea typeface="Arial"/>
                          <a:cs typeface="Arial"/>
                          <a:sym typeface="Arial"/>
                        </a:rPr>
                        <a:t>I</a:t>
                      </a:r>
                      <a:r>
                        <a:rPr lang="en-GB" sz="1100" u="none" strike="noStrike" cap="none"/>
                        <a:t>t covers a huge period of time - over 3 million years</a:t>
                      </a:r>
                      <a:r>
                        <a:rPr lang="en-GB" sz="1100"/>
                        <a:t> and</a:t>
                      </a:r>
                      <a:r>
                        <a:rPr lang="en-GB" sz="1100" u="none" strike="noStrike" cap="none"/>
                        <a:t> can be broken down into </a:t>
                      </a:r>
                      <a:r>
                        <a:rPr lang="en-GB" sz="1100"/>
                        <a:t>2</a:t>
                      </a:r>
                      <a:r>
                        <a:rPr lang="en-GB" sz="1100" u="none" strike="noStrike" cap="none"/>
                        <a:t> smaller time periods:</a:t>
                      </a:r>
                      <a:endParaRPr sz="11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>
                          <a:solidFill>
                            <a:srgbClr val="0000FF"/>
                          </a:solidFill>
                        </a:rPr>
                        <a:t>Palaeolithic </a:t>
                      </a:r>
                      <a:r>
                        <a:rPr lang="en-GB" sz="1100">
                          <a:solidFill>
                            <a:srgbClr val="0000FF"/>
                          </a:solidFill>
                        </a:rPr>
                        <a:t>‘New Stone Age’</a:t>
                      </a:r>
                      <a:r>
                        <a:rPr lang="en-GB" sz="1100" u="none" strike="noStrike" cap="none">
                          <a:solidFill>
                            <a:srgbClr val="0000FF"/>
                          </a:solidFill>
                        </a:rPr>
                        <a:t> -</a:t>
                      </a:r>
                      <a:r>
                        <a:rPr lang="en-GB" sz="1100" u="none" strike="noStrike" cap="none"/>
                        <a:t> around 3,000,000 BC. Early humans used simple stone tools to hunt food.</a:t>
                      </a:r>
                      <a:endParaRPr sz="11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>
                          <a:solidFill>
                            <a:srgbClr val="0000FF"/>
                          </a:solidFill>
                        </a:rPr>
                        <a:t>Neolithic </a:t>
                      </a:r>
                      <a:r>
                        <a:rPr lang="en-GB" sz="1100">
                          <a:solidFill>
                            <a:srgbClr val="0000FF"/>
                          </a:solidFill>
                        </a:rPr>
                        <a:t>‘Old Stone Age’</a:t>
                      </a:r>
                      <a:r>
                        <a:rPr lang="en-GB" sz="1100" u="none" strike="noStrike" cap="none">
                          <a:solidFill>
                            <a:srgbClr val="0000FF"/>
                          </a:solidFill>
                        </a:rPr>
                        <a:t>-</a:t>
                      </a:r>
                      <a:r>
                        <a:rPr lang="en-GB" sz="1100" u="none" strike="noStrike" cap="none"/>
                        <a:t> around 4500-2400 BC. </a:t>
                      </a:r>
                      <a:r>
                        <a:rPr lang="en-GB" sz="1100">
                          <a:highlight>
                            <a:srgbClr val="FFFFFF"/>
                          </a:highlight>
                        </a:rPr>
                        <a:t>During this period people became farmers and began to settle in villages.</a:t>
                      </a:r>
                      <a:endParaRPr sz="1100">
                        <a:highlight>
                          <a:srgbClr val="FFFFFF"/>
                        </a:highlight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>
                        <a:highlight>
                          <a:srgbClr val="FFFFFF"/>
                        </a:highlight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>
                        <a:highlight>
                          <a:srgbClr val="FFFFFF"/>
                        </a:highlight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>
                          <a:highlight>
                            <a:srgbClr val="FFFFFF"/>
                          </a:highlight>
                        </a:rPr>
                        <a:t> </a:t>
                      </a:r>
                      <a:endParaRPr sz="1100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strike="noStrike" cap="none"/>
                        <a:t> </a:t>
                      </a:r>
                      <a:endParaRPr sz="1100" b="0" i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50" marR="91450" marT="45725" marB="45725"/>
                </a:tc>
              </a:tr>
            </a:tbl>
          </a:graphicData>
        </a:graphic>
      </p:graphicFrame>
      <p:pic>
        <p:nvPicPr>
          <p:cNvPr id="90" name="Google Shape;90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11149" y="3153425"/>
            <a:ext cx="769476" cy="717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706200" y="5722623"/>
            <a:ext cx="1152525" cy="717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010997" y="1660722"/>
            <a:ext cx="356225" cy="439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11000" y="2895702"/>
            <a:ext cx="967050" cy="901798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106625" y="4243125"/>
            <a:ext cx="1227500" cy="764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810975" y="1817375"/>
            <a:ext cx="587171" cy="5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489900" y="1635713"/>
            <a:ext cx="587171" cy="53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536287" y="7449337"/>
            <a:ext cx="967050" cy="60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852481" y="6540601"/>
            <a:ext cx="645644" cy="60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219625" y="5722625"/>
            <a:ext cx="480441" cy="439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219636" y="8358048"/>
            <a:ext cx="1300175" cy="497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5443549" y="9184525"/>
            <a:ext cx="1152525" cy="56311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59644" y="8205564"/>
            <a:ext cx="645644" cy="60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59662" y="9184537"/>
            <a:ext cx="967050" cy="60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897725" y="7161487"/>
            <a:ext cx="769475" cy="59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343</Words>
  <Application>Microsoft Office PowerPoint</Application>
  <PresentationFormat>A4 Paper (210x297 mm)</PresentationFormat>
  <Paragraphs>75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Sara Donnelly</cp:lastModifiedBy>
  <cp:revision>1</cp:revision>
  <dcterms:created xsi:type="dcterms:W3CDTF">2019-07-07T18:53:37Z</dcterms:created>
  <dcterms:modified xsi:type="dcterms:W3CDTF">2022-02-03T09:24:15Z</dcterms:modified>
</cp:coreProperties>
</file>