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100" d="100"/>
          <a:sy n="100" d="100"/>
        </p:scale>
        <p:origin x="1044" y="48"/>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08/03/2022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08/03/2022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08/03/2022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08/03/2022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0209" y="87681"/>
            <a:ext cx="6601216" cy="369332"/>
          </a:xfrm>
          <a:prstGeom prst="rect">
            <a:avLst/>
          </a:prstGeom>
          <a:noFill/>
          <a:ln w="38100">
            <a:solidFill>
              <a:srgbClr val="00B050"/>
            </a:solidFill>
          </a:ln>
        </p:spPr>
        <p:txBody>
          <a:bodyPr wrap="square" rtlCol="0">
            <a:spAutoFit/>
          </a:bodyPr>
          <a:lstStyle/>
          <a:p>
            <a:pPr algn="ctr"/>
            <a:r>
              <a:rPr lang="en-GB" dirty="0"/>
              <a:t>Knowledge Organiser</a:t>
            </a:r>
          </a:p>
        </p:txBody>
      </p:sp>
      <p:graphicFrame>
        <p:nvGraphicFramePr>
          <p:cNvPr id="5" name="Table 4"/>
          <p:cNvGraphicFramePr>
            <a:graphicFrameLocks noGrp="1"/>
          </p:cNvGraphicFramePr>
          <p:nvPr>
            <p:extLst>
              <p:ext uri="{D42A27DB-BD31-4B8C-83A1-F6EECF244321}">
                <p14:modId xmlns:p14="http://schemas.microsoft.com/office/powerpoint/2010/main" val="2828634489"/>
              </p:ext>
            </p:extLst>
          </p:nvPr>
        </p:nvGraphicFramePr>
        <p:xfrm>
          <a:off x="100209" y="576743"/>
          <a:ext cx="6601216" cy="37084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370840">
                <a:tc>
                  <a:txBody>
                    <a:bodyPr/>
                    <a:lstStyle/>
                    <a:p>
                      <a:pPr algn="ctr"/>
                      <a:r>
                        <a:rPr lang="en-GB" b="1" baseline="0" dirty="0"/>
                        <a:t>Science Focus</a:t>
                      </a:r>
                      <a:endParaRPr lang="en-GB" b="1" dirty="0"/>
                    </a:p>
                  </a:txBody>
                  <a:tcPr/>
                </a:tc>
                <a:tc>
                  <a:txBody>
                    <a:bodyPr/>
                    <a:lstStyle/>
                    <a:p>
                      <a:pPr algn="ctr"/>
                      <a:r>
                        <a:rPr lang="en-GB" b="1" dirty="0"/>
                        <a:t>Plants</a:t>
                      </a:r>
                    </a:p>
                  </a:txBody>
                  <a:tcPr>
                    <a:solidFill>
                      <a:srgbClr val="FFFF00"/>
                    </a:solidFill>
                  </a:tcPr>
                </a:tc>
                <a:tc>
                  <a:txBody>
                    <a:bodyPr/>
                    <a:lstStyle/>
                    <a:p>
                      <a:pPr algn="ctr"/>
                      <a:r>
                        <a:rPr lang="en-GB" b="1" dirty="0"/>
                        <a:t>Year</a:t>
                      </a:r>
                      <a:r>
                        <a:rPr lang="en-GB" b="1" baseline="0" dirty="0"/>
                        <a:t> 2</a:t>
                      </a:r>
                      <a:endParaRPr lang="en-GB" b="1" dirty="0"/>
                    </a:p>
                  </a:txBody>
                  <a:tcPr/>
                </a:tc>
                <a:tc>
                  <a:txBody>
                    <a:bodyPr/>
                    <a:lstStyle/>
                    <a:p>
                      <a:pPr algn="ctr"/>
                      <a:r>
                        <a:rPr lang="en-GB" b="1"/>
                        <a:t>Spring 2</a:t>
                      </a:r>
                      <a:endParaRPr lang="en-GB" b="1" dirty="0"/>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616042693"/>
              </p:ext>
            </p:extLst>
          </p:nvPr>
        </p:nvGraphicFramePr>
        <p:xfrm>
          <a:off x="3382027" y="6055089"/>
          <a:ext cx="3390248" cy="3131820"/>
        </p:xfrm>
        <a:graphic>
          <a:graphicData uri="http://schemas.openxmlformats.org/drawingml/2006/table">
            <a:tbl>
              <a:tblPr firstRow="1" bandRow="1">
                <a:tableStyleId>{5940675A-B579-460E-94D1-54222C63F5DA}</a:tableStyleId>
              </a:tblPr>
              <a:tblGrid>
                <a:gridCol w="3390248">
                  <a:extLst>
                    <a:ext uri="{9D8B030D-6E8A-4147-A177-3AD203B41FA5}">
                      <a16:colId xmlns:a16="http://schemas.microsoft.com/office/drawing/2014/main" val="754516515"/>
                    </a:ext>
                  </a:extLst>
                </a:gridCol>
              </a:tblGrid>
              <a:tr h="292064">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b="1" dirty="0"/>
                        <a:t>Possible experiences</a:t>
                      </a:r>
                    </a:p>
                    <a:p>
                      <a:pPr algn="ct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1907848">
                <a:tc>
                  <a:txBody>
                    <a:bodyPr/>
                    <a:lstStyle/>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n-lt"/>
                          <a:ea typeface="+mn-ea"/>
                          <a:cs typeface="+mn-cs"/>
                        </a:rPr>
                        <a:t>Try growing plants in different conditions.</a:t>
                      </a:r>
                      <a:r>
                        <a:rPr lang="en-GB" sz="1200" b="0" i="0" kern="1200" baseline="0" dirty="0">
                          <a:solidFill>
                            <a:schemeClr val="tx1"/>
                          </a:solidFill>
                          <a:effectLst/>
                          <a:latin typeface="+mn-lt"/>
                          <a:ea typeface="+mn-ea"/>
                          <a:cs typeface="+mn-cs"/>
                        </a:rPr>
                        <a:t> Change one variable e.g. light, water or nutrients and see how this affects growth.</a:t>
                      </a:r>
                      <a:br>
                        <a:rPr lang="en-GB" sz="1200" b="0" i="0" kern="1200" baseline="0" dirty="0">
                          <a:solidFill>
                            <a:schemeClr val="tx1"/>
                          </a:solidFill>
                          <a:effectLst/>
                          <a:latin typeface="+mn-lt"/>
                          <a:ea typeface="+mn-ea"/>
                          <a:cs typeface="+mn-cs"/>
                        </a:rPr>
                      </a:br>
                      <a:endParaRPr lang="en-GB" sz="1200" b="0" i="0" kern="1200" baseline="0" dirty="0">
                        <a:solidFill>
                          <a:schemeClr val="tx1"/>
                        </a:solidFill>
                        <a:effectLst/>
                        <a:latin typeface="+mn-lt"/>
                        <a:ea typeface="+mn-ea"/>
                        <a:cs typeface="+mn-cs"/>
                      </a:endParaRP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n-lt"/>
                          <a:ea typeface="+mn-ea"/>
                          <a:cs typeface="+mn-cs"/>
                        </a:rPr>
                        <a:t>Visit a garden to find and identify flowering plants. Take some photographs and have children label them when they get back showing the different parts of the plant.</a:t>
                      </a:r>
                      <a:br>
                        <a:rPr lang="en-GB" sz="1200" b="0" i="0" kern="1200" dirty="0">
                          <a:solidFill>
                            <a:schemeClr val="tx1"/>
                          </a:solidFill>
                          <a:effectLst/>
                          <a:latin typeface="+mn-lt"/>
                          <a:ea typeface="+mn-ea"/>
                          <a:cs typeface="+mn-cs"/>
                        </a:rPr>
                      </a:br>
                      <a:endParaRPr lang="en-GB" sz="1200" b="0" i="0" kern="1200" dirty="0">
                        <a:solidFill>
                          <a:schemeClr val="tx1"/>
                        </a:solidFill>
                        <a:effectLst/>
                        <a:latin typeface="+mn-lt"/>
                        <a:ea typeface="+mn-ea"/>
                        <a:cs typeface="+mn-cs"/>
                      </a:endParaRP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n-lt"/>
                          <a:ea typeface="+mn-ea"/>
                          <a:cs typeface="+mn-cs"/>
                        </a:rPr>
                        <a:t>Make a model of different types of plants including vegetables and trees to help children become more familiar with the main parts of plant. </a:t>
                      </a:r>
                      <a:endParaRPr lang="en-GB" sz="1200" kern="1200" baseline="0" dirty="0">
                        <a:solidFill>
                          <a:schemeClr val="tx1"/>
                        </a:solidFill>
                        <a:effectLst/>
                        <a:latin typeface="+mn-lt"/>
                        <a:ea typeface="+mn-ea"/>
                        <a:cs typeface="+mn-cs"/>
                      </a:endParaRP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050" kern="1200" baseline="0" dirty="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580602410"/>
              </p:ext>
            </p:extLst>
          </p:nvPr>
        </p:nvGraphicFramePr>
        <p:xfrm>
          <a:off x="3382027" y="2703911"/>
          <a:ext cx="3319398" cy="3243844"/>
        </p:xfrm>
        <a:graphic>
          <a:graphicData uri="http://schemas.openxmlformats.org/drawingml/2006/table">
            <a:tbl>
              <a:tblPr firstRow="1" bandRow="1">
                <a:tableStyleId>{5940675A-B579-460E-94D1-54222C63F5DA}</a:tableStyleId>
              </a:tblPr>
              <a:tblGrid>
                <a:gridCol w="1077598">
                  <a:extLst>
                    <a:ext uri="{9D8B030D-6E8A-4147-A177-3AD203B41FA5}">
                      <a16:colId xmlns:a16="http://schemas.microsoft.com/office/drawing/2014/main" val="754516515"/>
                    </a:ext>
                  </a:extLst>
                </a:gridCol>
                <a:gridCol w="2241800">
                  <a:extLst>
                    <a:ext uri="{9D8B030D-6E8A-4147-A177-3AD203B41FA5}">
                      <a16:colId xmlns:a16="http://schemas.microsoft.com/office/drawing/2014/main" val="751772659"/>
                    </a:ext>
                  </a:extLst>
                </a:gridCol>
              </a:tblGrid>
              <a:tr h="303662">
                <a:tc gridSpan="2">
                  <a:txBody>
                    <a:bodyPr/>
                    <a:lstStyle/>
                    <a:p>
                      <a:pPr algn="ctr"/>
                      <a:r>
                        <a:rPr lang="en-GB" b="1" dirty="0"/>
                        <a:t>What?</a:t>
                      </a:r>
                      <a:r>
                        <a:rPr lang="en-GB" b="1" baseline="0" dirty="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303662">
                <a:tc>
                  <a:txBody>
                    <a:bodyPr/>
                    <a:lstStyle/>
                    <a:p>
                      <a:pPr algn="ctr"/>
                      <a:r>
                        <a:rPr lang="en-GB" b="1" dirty="0"/>
                        <a:t>Spelling</a:t>
                      </a:r>
                    </a:p>
                  </a:txBody>
                  <a:tcPr>
                    <a:solidFill>
                      <a:schemeClr val="accent6">
                        <a:lumMod val="20000"/>
                        <a:lumOff val="80000"/>
                      </a:schemeClr>
                    </a:solidFill>
                  </a:tcPr>
                </a:tc>
                <a:tc>
                  <a:txBody>
                    <a:bodyPr/>
                    <a:lstStyle/>
                    <a:p>
                      <a:pPr algn="ctr"/>
                      <a:r>
                        <a:rPr lang="en-GB" b="1" dirty="0"/>
                        <a:t>Definition</a:t>
                      </a:r>
                    </a:p>
                  </a:txBody>
                  <a:tcPr>
                    <a:solidFill>
                      <a:schemeClr val="accent6">
                        <a:lumMod val="20000"/>
                        <a:lumOff val="80000"/>
                      </a:schemeClr>
                    </a:solidFill>
                  </a:tcPr>
                </a:tc>
                <a:extLst>
                  <a:ext uri="{0D108BD9-81ED-4DB2-BD59-A6C34878D82A}">
                    <a16:rowId xmlns:a16="http://schemas.microsoft.com/office/drawing/2014/main" val="1208927862"/>
                  </a:ext>
                </a:extLst>
              </a:tr>
              <a:tr h="407699">
                <a:tc>
                  <a:txBody>
                    <a:bodyPr/>
                    <a:lstStyle/>
                    <a:p>
                      <a:r>
                        <a:rPr lang="en-GB" dirty="0"/>
                        <a:t>Germination</a:t>
                      </a:r>
                    </a:p>
                  </a:txBody>
                  <a:tcPr/>
                </a:tc>
                <a:tc>
                  <a:txBody>
                    <a:bodyPr/>
                    <a:lstStyle/>
                    <a:p>
                      <a:r>
                        <a:rPr lang="en-GB" sz="1100" dirty="0"/>
                        <a:t>When</a:t>
                      </a:r>
                      <a:r>
                        <a:rPr lang="en-GB" sz="1100" baseline="0" dirty="0"/>
                        <a:t> conditions are right, the seed soaks up water and swells, and the tiny new plant bursts out of its shell.</a:t>
                      </a:r>
                      <a:endParaRPr lang="en-GB" sz="1100" dirty="0"/>
                    </a:p>
                  </a:txBody>
                  <a:tcPr/>
                </a:tc>
                <a:extLst>
                  <a:ext uri="{0D108BD9-81ED-4DB2-BD59-A6C34878D82A}">
                    <a16:rowId xmlns:a16="http://schemas.microsoft.com/office/drawing/2014/main" val="689411962"/>
                  </a:ext>
                </a:extLst>
              </a:tr>
              <a:tr h="341484">
                <a:tc>
                  <a:txBody>
                    <a:bodyPr/>
                    <a:lstStyle/>
                    <a:p>
                      <a:r>
                        <a:rPr lang="en-GB" dirty="0"/>
                        <a:t>Sprout</a:t>
                      </a:r>
                    </a:p>
                  </a:txBody>
                  <a:tcPr/>
                </a:tc>
                <a:tc>
                  <a:txBody>
                    <a:bodyPr/>
                    <a:lstStyle/>
                    <a:p>
                      <a:r>
                        <a:rPr lang="en-GB" sz="1100" b="0" i="0" kern="1200" dirty="0">
                          <a:solidFill>
                            <a:schemeClr val="tx1"/>
                          </a:solidFill>
                          <a:effectLst/>
                          <a:latin typeface="+mn-lt"/>
                          <a:ea typeface="+mn-ea"/>
                          <a:cs typeface="+mn-cs"/>
                        </a:rPr>
                        <a:t>When a plant sprouts, it grows new shoots.</a:t>
                      </a:r>
                      <a:endParaRPr lang="en-GB" sz="1100" dirty="0"/>
                    </a:p>
                  </a:txBody>
                  <a:tcPr/>
                </a:tc>
                <a:extLst>
                  <a:ext uri="{0D108BD9-81ED-4DB2-BD59-A6C34878D82A}">
                    <a16:rowId xmlns:a16="http://schemas.microsoft.com/office/drawing/2014/main" val="1769763709"/>
                  </a:ext>
                </a:extLst>
              </a:tr>
              <a:tr h="391255">
                <a:tc>
                  <a:txBody>
                    <a:bodyPr/>
                    <a:lstStyle/>
                    <a:p>
                      <a:r>
                        <a:rPr lang="en-GB" dirty="0"/>
                        <a:t>Shoot</a:t>
                      </a:r>
                    </a:p>
                  </a:txBody>
                  <a:tcPr/>
                </a:tc>
                <a:tc>
                  <a:txBody>
                    <a:bodyPr/>
                    <a:lstStyle/>
                    <a:p>
                      <a:r>
                        <a:rPr lang="en-GB" sz="1100" b="0" i="0" kern="1200" dirty="0">
                          <a:solidFill>
                            <a:schemeClr val="tx1"/>
                          </a:solidFill>
                          <a:effectLst/>
                          <a:latin typeface="+mn-lt"/>
                          <a:ea typeface="+mn-ea"/>
                          <a:cs typeface="+mn-cs"/>
                        </a:rPr>
                        <a:t>A shoot grows upwards from the seed or plant to find sunlight.</a:t>
                      </a:r>
                      <a:endParaRPr lang="en-GB" sz="1100" dirty="0"/>
                    </a:p>
                  </a:txBody>
                  <a:tcPr/>
                </a:tc>
                <a:extLst>
                  <a:ext uri="{0D108BD9-81ED-4DB2-BD59-A6C34878D82A}">
                    <a16:rowId xmlns:a16="http://schemas.microsoft.com/office/drawing/2014/main" val="1182001177"/>
                  </a:ext>
                </a:extLst>
              </a:tr>
              <a:tr h="391255">
                <a:tc>
                  <a:txBody>
                    <a:bodyPr/>
                    <a:lstStyle/>
                    <a:p>
                      <a:r>
                        <a:rPr lang="en-GB" dirty="0"/>
                        <a:t>Seed dispersal</a:t>
                      </a:r>
                    </a:p>
                  </a:txBody>
                  <a:tcPr/>
                </a:tc>
                <a:tc>
                  <a:txBody>
                    <a:bodyPr/>
                    <a:lstStyle/>
                    <a:p>
                      <a:r>
                        <a:rPr lang="en-GB" sz="1100" b="0" i="0" kern="1200" dirty="0">
                          <a:solidFill>
                            <a:schemeClr val="tx1"/>
                          </a:solidFill>
                          <a:effectLst/>
                          <a:latin typeface="+mn-lt"/>
                          <a:ea typeface="+mn-ea"/>
                          <a:cs typeface="+mn-cs"/>
                        </a:rPr>
                        <a:t>The movement, spread or transport of </a:t>
                      </a:r>
                      <a:r>
                        <a:rPr lang="en-GB" sz="1100" b="0" i="0" u="none" strike="noStrike" kern="1200" dirty="0">
                          <a:solidFill>
                            <a:schemeClr val="tx1"/>
                          </a:solidFill>
                          <a:effectLst/>
                          <a:latin typeface="+mn-lt"/>
                          <a:ea typeface="+mn-ea"/>
                          <a:cs typeface="+mn-cs"/>
                        </a:rPr>
                        <a:t>seeds</a:t>
                      </a:r>
                      <a:r>
                        <a:rPr lang="en-GB" sz="1100" b="0" i="0" kern="1200" dirty="0">
                          <a:solidFill>
                            <a:schemeClr val="tx1"/>
                          </a:solidFill>
                          <a:effectLst/>
                          <a:latin typeface="+mn-lt"/>
                          <a:ea typeface="+mn-ea"/>
                          <a:cs typeface="+mn-cs"/>
                        </a:rPr>
                        <a:t> away from the parent plant. They</a:t>
                      </a:r>
                      <a:r>
                        <a:rPr lang="en-GB" sz="1100" b="0" i="0" kern="1200" baseline="0" dirty="0">
                          <a:solidFill>
                            <a:schemeClr val="tx1"/>
                          </a:solidFill>
                          <a:effectLst/>
                          <a:latin typeface="+mn-lt"/>
                          <a:ea typeface="+mn-ea"/>
                          <a:cs typeface="+mn-cs"/>
                        </a:rPr>
                        <a:t> can be moved by the wind or animals.</a:t>
                      </a:r>
                      <a:endParaRPr lang="en-GB" sz="1100" dirty="0"/>
                    </a:p>
                  </a:txBody>
                  <a:tcPr/>
                </a:tc>
                <a:extLst>
                  <a:ext uri="{0D108BD9-81ED-4DB2-BD59-A6C34878D82A}">
                    <a16:rowId xmlns:a16="http://schemas.microsoft.com/office/drawing/2014/main" val="10005"/>
                  </a:ext>
                </a:extLst>
              </a:tr>
              <a:tr h="391255">
                <a:tc>
                  <a:txBody>
                    <a:bodyPr/>
                    <a:lstStyle/>
                    <a:p>
                      <a:r>
                        <a:rPr lang="en-GB" dirty="0"/>
                        <a:t>Blossom</a:t>
                      </a:r>
                    </a:p>
                  </a:txBody>
                  <a:tcPr/>
                </a:tc>
                <a:tc>
                  <a:txBody>
                    <a:bodyPr/>
                    <a:lstStyle/>
                    <a:p>
                      <a:r>
                        <a:rPr lang="en-GB" sz="1100" b="0" i="0" kern="1200" dirty="0">
                          <a:solidFill>
                            <a:schemeClr val="tx1"/>
                          </a:solidFill>
                          <a:effectLst/>
                          <a:latin typeface="+mn-lt"/>
                          <a:ea typeface="+mn-ea"/>
                          <a:cs typeface="+mn-cs"/>
                        </a:rPr>
                        <a:t>The flowers that appear on a tree before the fruit.</a:t>
                      </a:r>
                      <a:endParaRPr lang="en-GB" sz="1100" dirty="0"/>
                    </a:p>
                  </a:txBody>
                  <a:tcPr/>
                </a:tc>
                <a:extLst>
                  <a:ext uri="{0D108BD9-81ED-4DB2-BD59-A6C34878D82A}">
                    <a16:rowId xmlns:a16="http://schemas.microsoft.com/office/drawing/2014/main" val="578428922"/>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970435524"/>
              </p:ext>
            </p:extLst>
          </p:nvPr>
        </p:nvGraphicFramePr>
        <p:xfrm>
          <a:off x="100209" y="1067313"/>
          <a:ext cx="3155796" cy="6867647"/>
        </p:xfrm>
        <a:graphic>
          <a:graphicData uri="http://schemas.openxmlformats.org/drawingml/2006/table">
            <a:tbl>
              <a:tblPr firstRow="1" bandRow="1">
                <a:tableStyleId>{5940675A-B579-460E-94D1-54222C63F5DA}</a:tableStyleId>
              </a:tblPr>
              <a:tblGrid>
                <a:gridCol w="1144391">
                  <a:extLst>
                    <a:ext uri="{9D8B030D-6E8A-4147-A177-3AD203B41FA5}">
                      <a16:colId xmlns:a16="http://schemas.microsoft.com/office/drawing/2014/main" val="754516515"/>
                    </a:ext>
                  </a:extLst>
                </a:gridCol>
                <a:gridCol w="2011405">
                  <a:extLst>
                    <a:ext uri="{9D8B030D-6E8A-4147-A177-3AD203B41FA5}">
                      <a16:colId xmlns:a16="http://schemas.microsoft.com/office/drawing/2014/main" val="3475055813"/>
                    </a:ext>
                  </a:extLst>
                </a:gridCol>
              </a:tblGrid>
              <a:tr h="291103">
                <a:tc gridSpan="2">
                  <a:txBody>
                    <a:bodyPr/>
                    <a:lstStyle/>
                    <a:p>
                      <a:pPr algn="ctr"/>
                      <a:r>
                        <a:rPr lang="en-GB" b="1" dirty="0"/>
                        <a:t>What?</a:t>
                      </a:r>
                      <a:r>
                        <a:rPr lang="en-GB" b="1" baseline="0" dirty="0"/>
                        <a:t> (Key Knowledge)</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266187">
                <a:tc gridSpan="2">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100" b="1" kern="1200" dirty="0">
                          <a:solidFill>
                            <a:schemeClr val="tx1"/>
                          </a:solidFill>
                          <a:effectLst/>
                          <a:latin typeface="+mn-lt"/>
                          <a:ea typeface="+mn-ea"/>
                          <a:cs typeface="+mn-cs"/>
                        </a:rPr>
                        <a:t>Structure of plants</a:t>
                      </a:r>
                      <a:r>
                        <a:rPr lang="en-GB" sz="1100" b="1" kern="1200" baseline="0" dirty="0">
                          <a:solidFill>
                            <a:schemeClr val="tx1"/>
                          </a:solidFill>
                          <a:effectLst/>
                          <a:latin typeface="+mn-lt"/>
                          <a:ea typeface="+mn-ea"/>
                          <a:cs typeface="+mn-cs"/>
                        </a:rPr>
                        <a:t> - </a:t>
                      </a:r>
                      <a:r>
                        <a:rPr lang="en-GB" sz="1100" kern="1200" dirty="0">
                          <a:solidFill>
                            <a:schemeClr val="tx1"/>
                          </a:solidFill>
                          <a:effectLst/>
                          <a:latin typeface="+mn-lt"/>
                          <a:ea typeface="+mn-ea"/>
                          <a:cs typeface="+mn-cs"/>
                        </a:rPr>
                        <a:t>In most plants the part above the ground is the shoot system and the part below is the root system.</a:t>
                      </a:r>
                    </a:p>
                  </a:txBody>
                  <a:tcPr/>
                </a:tc>
                <a:tc hMerge="1">
                  <a:txBody>
                    <a:bodyPr/>
                    <a:lstStyle/>
                    <a:p>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2590338804"/>
                  </a:ext>
                </a:extLst>
              </a:tr>
              <a:tr h="423667">
                <a:tc>
                  <a:txBody>
                    <a:bodyPr/>
                    <a:lstStyle/>
                    <a:p>
                      <a:r>
                        <a:rPr lang="en-GB" sz="1100" kern="1200" dirty="0">
                          <a:solidFill>
                            <a:schemeClr val="tx1"/>
                          </a:solidFill>
                          <a:effectLst/>
                          <a:latin typeface="+mn-lt"/>
                          <a:ea typeface="+mn-ea"/>
                          <a:cs typeface="+mn-cs"/>
                        </a:rPr>
                        <a:t>Leaf</a:t>
                      </a:r>
                      <a:endParaRPr lang="en-GB" sz="1100" b="0" kern="1200" dirty="0">
                        <a:solidFill>
                          <a:schemeClr val="tx1"/>
                        </a:solidFill>
                        <a:effectLst/>
                        <a:latin typeface="+mn-lt"/>
                        <a:ea typeface="+mn-ea"/>
                        <a:cs typeface="+mn-cs"/>
                      </a:endParaRPr>
                    </a:p>
                  </a:txBody>
                  <a:tcPr/>
                </a:tc>
                <a:tc>
                  <a:txBody>
                    <a:bodyPr/>
                    <a:lstStyle/>
                    <a:p>
                      <a:r>
                        <a:rPr lang="en-GB" sz="1100" kern="1200" dirty="0">
                          <a:solidFill>
                            <a:schemeClr val="tx1"/>
                          </a:solidFill>
                          <a:effectLst/>
                          <a:latin typeface="+mn-lt"/>
                          <a:ea typeface="+mn-ea"/>
                          <a:cs typeface="+mn-cs"/>
                        </a:rPr>
                        <a:t>The leaf makes food for the plant by photosynthesis.</a:t>
                      </a:r>
                    </a:p>
                  </a:txBody>
                  <a:tcPr/>
                </a:tc>
                <a:extLst>
                  <a:ext uri="{0D108BD9-81ED-4DB2-BD59-A6C34878D82A}">
                    <a16:rowId xmlns:a16="http://schemas.microsoft.com/office/drawing/2014/main" val="3790129666"/>
                  </a:ext>
                </a:extLst>
              </a:tr>
              <a:tr h="611627">
                <a:tc>
                  <a:txBody>
                    <a:bodyPr/>
                    <a:lstStyle/>
                    <a:p>
                      <a:r>
                        <a:rPr lang="en-GB" sz="1100" kern="1200" dirty="0">
                          <a:solidFill>
                            <a:schemeClr val="tx1"/>
                          </a:solidFill>
                          <a:effectLst/>
                          <a:latin typeface="+mn-lt"/>
                          <a:ea typeface="+mn-ea"/>
                          <a:cs typeface="+mn-cs"/>
                        </a:rPr>
                        <a:t>Stem</a:t>
                      </a:r>
                      <a:endParaRPr lang="en-GB" sz="1100" b="0" kern="1200" dirty="0">
                        <a:solidFill>
                          <a:schemeClr val="tx1"/>
                        </a:solidFill>
                        <a:effectLst/>
                        <a:latin typeface="+mn-lt"/>
                        <a:ea typeface="+mn-ea"/>
                        <a:cs typeface="+mn-cs"/>
                      </a:endParaRPr>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The stem supports the leaves and is also part of the plant’s transport system.</a:t>
                      </a:r>
                    </a:p>
                  </a:txBody>
                  <a:tcPr/>
                </a:tc>
                <a:extLst>
                  <a:ext uri="{0D108BD9-81ED-4DB2-BD59-A6C34878D82A}">
                    <a16:rowId xmlns:a16="http://schemas.microsoft.com/office/drawing/2014/main" val="1221748425"/>
                  </a:ext>
                </a:extLst>
              </a:tr>
              <a:tr h="238760">
                <a:tc>
                  <a:txBody>
                    <a:bodyPr/>
                    <a:lstStyle/>
                    <a:p>
                      <a:r>
                        <a:rPr lang="en-GB" sz="1100" kern="1200" dirty="0">
                          <a:solidFill>
                            <a:schemeClr val="tx1"/>
                          </a:solidFill>
                          <a:effectLst/>
                          <a:latin typeface="+mn-lt"/>
                          <a:ea typeface="+mn-ea"/>
                          <a:cs typeface="+mn-cs"/>
                        </a:rPr>
                        <a:t>Buds</a:t>
                      </a:r>
                      <a:endParaRPr lang="en-GB" sz="1100" b="0" kern="1200" dirty="0">
                        <a:solidFill>
                          <a:schemeClr val="tx1"/>
                        </a:solidFill>
                        <a:effectLst/>
                        <a:latin typeface="+mn-lt"/>
                        <a:ea typeface="+mn-ea"/>
                        <a:cs typeface="+mn-cs"/>
                      </a:endParaRPr>
                    </a:p>
                  </a:txBody>
                  <a:tcPr/>
                </a:tc>
                <a:tc>
                  <a:txBody>
                    <a:bodyPr/>
                    <a:lstStyle/>
                    <a:p>
                      <a:r>
                        <a:rPr lang="en-GB" sz="1100" kern="1200" dirty="0">
                          <a:solidFill>
                            <a:schemeClr val="tx1"/>
                          </a:solidFill>
                          <a:effectLst/>
                          <a:latin typeface="+mn-lt"/>
                          <a:ea typeface="+mn-ea"/>
                          <a:cs typeface="+mn-cs"/>
                        </a:rPr>
                        <a:t>Buds are undeveloped shoots.</a:t>
                      </a:r>
                    </a:p>
                  </a:txBody>
                  <a:tcPr/>
                </a:tc>
                <a:extLst>
                  <a:ext uri="{0D108BD9-81ED-4DB2-BD59-A6C34878D82A}">
                    <a16:rowId xmlns:a16="http://schemas.microsoft.com/office/drawing/2014/main" val="1784027328"/>
                  </a:ext>
                </a:extLst>
              </a:tr>
              <a:tr h="609600">
                <a:tc>
                  <a:txBody>
                    <a:bodyPr/>
                    <a:lstStyle/>
                    <a:p>
                      <a:r>
                        <a:rPr lang="en-GB" sz="1100" kern="1200" dirty="0">
                          <a:solidFill>
                            <a:schemeClr val="tx1"/>
                          </a:solidFill>
                          <a:effectLst/>
                          <a:latin typeface="+mn-lt"/>
                          <a:ea typeface="+mn-ea"/>
                          <a:cs typeface="+mn-cs"/>
                        </a:rPr>
                        <a:t>Flowers</a:t>
                      </a:r>
                      <a:endParaRPr lang="en-GB" sz="1100" b="0" kern="1200" dirty="0">
                        <a:solidFill>
                          <a:schemeClr val="tx1"/>
                        </a:solidFill>
                        <a:effectLst/>
                        <a:latin typeface="+mn-lt"/>
                        <a:ea typeface="+mn-ea"/>
                        <a:cs typeface="+mn-cs"/>
                      </a:endParaRPr>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Some buds produce flowers. These are shoots specialised for reproduction.</a:t>
                      </a:r>
                    </a:p>
                  </a:txBody>
                  <a:tcPr/>
                </a:tc>
                <a:extLst>
                  <a:ext uri="{0D108BD9-81ED-4DB2-BD59-A6C34878D82A}">
                    <a16:rowId xmlns:a16="http://schemas.microsoft.com/office/drawing/2014/main" val="2499333003"/>
                  </a:ext>
                </a:extLst>
              </a:tr>
              <a:tr h="609600">
                <a:tc>
                  <a:txBody>
                    <a:bodyPr/>
                    <a:lstStyle/>
                    <a:p>
                      <a:r>
                        <a:rPr lang="en-GB" sz="1100" kern="1200" dirty="0">
                          <a:solidFill>
                            <a:schemeClr val="tx1"/>
                          </a:solidFill>
                          <a:effectLst/>
                          <a:latin typeface="+mn-lt"/>
                          <a:ea typeface="+mn-ea"/>
                          <a:cs typeface="+mn-cs"/>
                        </a:rPr>
                        <a:t>Roots</a:t>
                      </a:r>
                      <a:endParaRPr lang="en-GB" sz="1100" b="0" kern="1200" dirty="0">
                        <a:solidFill>
                          <a:schemeClr val="tx1"/>
                        </a:solidFill>
                        <a:effectLst/>
                        <a:latin typeface="+mn-lt"/>
                        <a:ea typeface="+mn-ea"/>
                        <a:cs typeface="+mn-cs"/>
                      </a:endParaRPr>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Roots anchor the plant to whatever material it is growing on or in. They also absorb water and other chemicals that the plant needs in order to live healthily and grow normally.</a:t>
                      </a:r>
                    </a:p>
                  </a:txBody>
                  <a:tcPr/>
                </a:tc>
                <a:extLst>
                  <a:ext uri="{0D108BD9-81ED-4DB2-BD59-A6C34878D82A}">
                    <a16:rowId xmlns:a16="http://schemas.microsoft.com/office/drawing/2014/main" val="2566538445"/>
                  </a:ext>
                </a:extLst>
              </a:tr>
              <a:tr h="256027">
                <a:tc gridSpan="2">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100" b="1" u="none" kern="1200" dirty="0">
                          <a:solidFill>
                            <a:schemeClr val="tx1"/>
                          </a:solidFill>
                          <a:effectLst/>
                          <a:latin typeface="+mn-lt"/>
                          <a:ea typeface="+mn-ea"/>
                          <a:cs typeface="+mn-cs"/>
                        </a:rPr>
                        <a:t>Requirements of plants</a:t>
                      </a:r>
                    </a:p>
                  </a:txBody>
                  <a:tcPr/>
                </a:tc>
                <a:tc hMerge="1">
                  <a:txBody>
                    <a:bodyPr/>
                    <a:lstStyle/>
                    <a:p>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689411962"/>
                  </a:ext>
                </a:extLst>
              </a:tr>
              <a:tr h="582207">
                <a:tc>
                  <a:txBody>
                    <a:bodyPr/>
                    <a:lstStyle/>
                    <a:p>
                      <a:r>
                        <a:rPr lang="en-GB" sz="1100" dirty="0"/>
                        <a:t>Sunlight</a:t>
                      </a:r>
                    </a:p>
                  </a:txBody>
                  <a:tcPr/>
                </a:tc>
                <a:tc>
                  <a:txBody>
                    <a:bodyPr/>
                    <a:lstStyle/>
                    <a:p>
                      <a:r>
                        <a:rPr lang="en-GB" sz="1100" kern="1200" dirty="0">
                          <a:solidFill>
                            <a:schemeClr val="tx1"/>
                          </a:solidFill>
                          <a:effectLst/>
                          <a:latin typeface="+mn-lt"/>
                          <a:ea typeface="+mn-ea"/>
                          <a:cs typeface="+mn-cs"/>
                        </a:rPr>
                        <a:t>All plants need light from the sun to grow well. Some </a:t>
                      </a:r>
                      <a:r>
                        <a:rPr lang="en-GB" sz="1100" kern="1200" dirty="0" err="1">
                          <a:solidFill>
                            <a:schemeClr val="tx1"/>
                          </a:solidFill>
                          <a:effectLst/>
                          <a:latin typeface="+mn-lt"/>
                          <a:ea typeface="+mn-ea"/>
                          <a:cs typeface="+mn-cs"/>
                        </a:rPr>
                        <a:t>plantgs</a:t>
                      </a:r>
                      <a:r>
                        <a:rPr lang="en-GB" sz="1100" kern="1200" dirty="0">
                          <a:solidFill>
                            <a:schemeClr val="tx1"/>
                          </a:solidFill>
                          <a:effectLst/>
                          <a:latin typeface="+mn-lt"/>
                          <a:ea typeface="+mn-ea"/>
                          <a:cs typeface="+mn-cs"/>
                        </a:rPr>
                        <a:t> need lots of sunlight and some need only a little.</a:t>
                      </a:r>
                      <a:endParaRPr lang="en-GB" sz="1100" dirty="0"/>
                    </a:p>
                  </a:txBody>
                  <a:tcPr/>
                </a:tc>
                <a:extLst>
                  <a:ext uri="{0D108BD9-81ED-4DB2-BD59-A6C34878D82A}">
                    <a16:rowId xmlns:a16="http://schemas.microsoft.com/office/drawing/2014/main" val="1239328308"/>
                  </a:ext>
                </a:extLst>
              </a:tr>
              <a:tr h="538480">
                <a:tc>
                  <a:txBody>
                    <a:bodyPr/>
                    <a:lstStyle/>
                    <a:p>
                      <a:r>
                        <a:rPr lang="en-GB" sz="1100" dirty="0"/>
                        <a:t>Water</a:t>
                      </a:r>
                    </a:p>
                  </a:txBody>
                  <a:tcPr/>
                </a:tc>
                <a:tc>
                  <a:txBody>
                    <a:bodyPr/>
                    <a:lstStyle/>
                    <a:p>
                      <a:r>
                        <a:rPr lang="en-GB" sz="1100" kern="1200" dirty="0">
                          <a:solidFill>
                            <a:schemeClr val="tx1"/>
                          </a:solidFill>
                          <a:effectLst/>
                          <a:latin typeface="+mn-lt"/>
                          <a:ea typeface="+mn-ea"/>
                          <a:cs typeface="+mn-cs"/>
                        </a:rPr>
                        <a:t>All plants need water to grow. Without water, seeds and bulbs will not germinate.</a:t>
                      </a:r>
                      <a:endParaRPr lang="en-GB" sz="1100" dirty="0"/>
                    </a:p>
                  </a:txBody>
                  <a:tcPr/>
                </a:tc>
                <a:extLst>
                  <a:ext uri="{0D108BD9-81ED-4DB2-BD59-A6C34878D82A}">
                    <a16:rowId xmlns:a16="http://schemas.microsoft.com/office/drawing/2014/main" val="1700650200"/>
                  </a:ext>
                </a:extLst>
              </a:tr>
              <a:tr h="680720">
                <a:tc>
                  <a:txBody>
                    <a:bodyPr/>
                    <a:lstStyle/>
                    <a:p>
                      <a:r>
                        <a:rPr lang="en-GB" sz="1100" dirty="0"/>
                        <a:t>Temperature</a:t>
                      </a:r>
                    </a:p>
                  </a:txBody>
                  <a:tcPr/>
                </a:tc>
                <a:tc>
                  <a:txBody>
                    <a:bodyPr/>
                    <a:lstStyle/>
                    <a:p>
                      <a:r>
                        <a:rPr lang="en-GB" sz="1100" kern="1200" dirty="0">
                          <a:solidFill>
                            <a:schemeClr val="tx1"/>
                          </a:solidFill>
                          <a:effectLst/>
                          <a:latin typeface="+mn-lt"/>
                          <a:ea typeface="+mn-ea"/>
                          <a:cs typeface="+mn-cs"/>
                        </a:rPr>
                        <a:t>This is how warm or cold something is. Different plants like cooler or warmer temperatures.</a:t>
                      </a:r>
                      <a:endParaRPr lang="en-GB" sz="1100" dirty="0"/>
                    </a:p>
                  </a:txBody>
                  <a:tcPr/>
                </a:tc>
                <a:extLst>
                  <a:ext uri="{0D108BD9-81ED-4DB2-BD59-A6C34878D82A}">
                    <a16:rowId xmlns:a16="http://schemas.microsoft.com/office/drawing/2014/main" val="3832045384"/>
                  </a:ext>
                </a:extLst>
              </a:tr>
              <a:tr h="582207">
                <a:tc>
                  <a:txBody>
                    <a:bodyPr/>
                    <a:lstStyle/>
                    <a:p>
                      <a:r>
                        <a:rPr lang="en-GB" sz="1100" dirty="0"/>
                        <a:t>Nutrition</a:t>
                      </a:r>
                    </a:p>
                  </a:txBody>
                  <a:tcPr/>
                </a:tc>
                <a:tc>
                  <a:txBody>
                    <a:bodyPr/>
                    <a:lstStyle/>
                    <a:p>
                      <a:r>
                        <a:rPr lang="en-GB" sz="1100" dirty="0"/>
                        <a:t>Food or nourishment. Plants make their own food in their leaves using sunlight.</a:t>
                      </a:r>
                    </a:p>
                  </a:txBody>
                  <a:tcPr/>
                </a:tc>
                <a:extLst>
                  <a:ext uri="{0D108BD9-81ED-4DB2-BD59-A6C34878D82A}">
                    <a16:rowId xmlns:a16="http://schemas.microsoft.com/office/drawing/2014/main" val="2938265072"/>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2019090867"/>
              </p:ext>
            </p:extLst>
          </p:nvPr>
        </p:nvGraphicFramePr>
        <p:xfrm>
          <a:off x="3382028" y="1076960"/>
          <a:ext cx="3319397" cy="1519619"/>
        </p:xfrm>
        <a:graphic>
          <a:graphicData uri="http://schemas.openxmlformats.org/drawingml/2006/table">
            <a:tbl>
              <a:tblPr firstRow="1" bandRow="1">
                <a:tableStyleId>{5940675A-B579-460E-94D1-54222C63F5DA}</a:tableStyleId>
              </a:tblPr>
              <a:tblGrid>
                <a:gridCol w="3319397">
                  <a:extLst>
                    <a:ext uri="{9D8B030D-6E8A-4147-A177-3AD203B41FA5}">
                      <a16:colId xmlns:a16="http://schemas.microsoft.com/office/drawing/2014/main" val="754516515"/>
                    </a:ext>
                  </a:extLst>
                </a:gridCol>
              </a:tblGrid>
              <a:tr h="346791">
                <a:tc>
                  <a:txBody>
                    <a:bodyPr/>
                    <a:lstStyle/>
                    <a:p>
                      <a:pPr marL="0" indent="0" algn="ctr">
                        <a:buFont typeface="Arial" panose="020B0604020202020204" pitchFamily="34" charset="0"/>
                        <a:buNone/>
                      </a:pPr>
                      <a:r>
                        <a:rPr lang="en-GB" sz="1100" b="1" dirty="0"/>
                        <a:t>Statutory requirements</a:t>
                      </a:r>
                    </a:p>
                  </a:txBody>
                  <a:tcPr>
                    <a:solidFill>
                      <a:schemeClr val="accent6">
                        <a:lumMod val="20000"/>
                        <a:lumOff val="80000"/>
                      </a:schemeClr>
                    </a:solidFill>
                  </a:tcPr>
                </a:tc>
                <a:extLst>
                  <a:ext uri="{0D108BD9-81ED-4DB2-BD59-A6C34878D82A}">
                    <a16:rowId xmlns:a16="http://schemas.microsoft.com/office/drawing/2014/main" val="3315443936"/>
                  </a:ext>
                </a:extLst>
              </a:tr>
              <a:tr h="1172828">
                <a:tc>
                  <a:txBody>
                    <a:bodyPr/>
                    <a:lstStyle/>
                    <a:p>
                      <a:pPr lvl="0"/>
                      <a:r>
                        <a:rPr lang="en-GB" sz="950"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Observe and describe how seeds and bulbs grow into </a:t>
                      </a:r>
                      <a:r>
                        <a:rPr lang="en-GB" sz="1200" kern="1200">
                          <a:solidFill>
                            <a:schemeClr val="tx1"/>
                          </a:solidFill>
                          <a:effectLst/>
                          <a:latin typeface="+mn-lt"/>
                          <a:ea typeface="+mn-ea"/>
                          <a:cs typeface="+mn-cs"/>
                        </a:rPr>
                        <a:t>mature plants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Find out and describe how plants need water, light and a suitable temperature to grow and stay healthy.</a:t>
                      </a:r>
                    </a:p>
                  </a:txBody>
                  <a:tcPr/>
                </a:tc>
                <a:extLst>
                  <a:ext uri="{0D108BD9-81ED-4DB2-BD59-A6C34878D82A}">
                    <a16:rowId xmlns:a16="http://schemas.microsoft.com/office/drawing/2014/main" val="1208927862"/>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603764948"/>
              </p:ext>
            </p:extLst>
          </p:nvPr>
        </p:nvGraphicFramePr>
        <p:xfrm>
          <a:off x="100209" y="7902941"/>
          <a:ext cx="3155796" cy="1925185"/>
        </p:xfrm>
        <a:graphic>
          <a:graphicData uri="http://schemas.openxmlformats.org/drawingml/2006/table">
            <a:tbl>
              <a:tblPr firstRow="1" bandRow="1">
                <a:tableStyleId>{5940675A-B579-460E-94D1-54222C63F5DA}</a:tableStyleId>
              </a:tblPr>
              <a:tblGrid>
                <a:gridCol w="3155796">
                  <a:extLst>
                    <a:ext uri="{9D8B030D-6E8A-4147-A177-3AD203B41FA5}">
                      <a16:colId xmlns:a16="http://schemas.microsoft.com/office/drawing/2014/main" val="754516515"/>
                    </a:ext>
                  </a:extLst>
                </a:gridCol>
              </a:tblGrid>
              <a:tr h="283614">
                <a:tc>
                  <a:txBody>
                    <a:bodyPr/>
                    <a:lstStyle/>
                    <a:p>
                      <a:pPr algn="ctr"/>
                      <a:r>
                        <a:rPr lang="en-GB" b="1" dirty="0"/>
                        <a:t>Diagrams</a:t>
                      </a:r>
                    </a:p>
                  </a:txBody>
                  <a:tcPr>
                    <a:solidFill>
                      <a:schemeClr val="accent6">
                        <a:lumMod val="20000"/>
                        <a:lumOff val="80000"/>
                      </a:schemeClr>
                    </a:solidFill>
                  </a:tcPr>
                </a:tc>
                <a:extLst>
                  <a:ext uri="{0D108BD9-81ED-4DB2-BD59-A6C34878D82A}">
                    <a16:rowId xmlns:a16="http://schemas.microsoft.com/office/drawing/2014/main" val="3315443936"/>
                  </a:ext>
                </a:extLst>
              </a:tr>
              <a:tr h="1628005">
                <a:tc>
                  <a:txBody>
                    <a:bodyPr/>
                    <a:lstStyle/>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100" kern="1200" baseline="0" dirty="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pic>
        <p:nvPicPr>
          <p:cNvPr id="15" name="Picture 14"/>
          <p:cNvPicPr/>
          <p:nvPr/>
        </p:nvPicPr>
        <p:blipFill rotWithShape="1">
          <a:blip r:embed="rId2"/>
          <a:srcRect l="14225" t="16546" r="15710" b="9946"/>
          <a:stretch/>
        </p:blipFill>
        <p:spPr bwMode="auto">
          <a:xfrm>
            <a:off x="215204" y="8267963"/>
            <a:ext cx="2925805" cy="148563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154857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444</TotalTime>
  <Words>418</Words>
  <Application>Microsoft Office PowerPoint</Application>
  <PresentationFormat>A4 Paper (210x297 mm)</PresentationFormat>
  <Paragraphs>47</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Natalie Talbot</cp:lastModifiedBy>
  <cp:revision>54</cp:revision>
  <cp:lastPrinted>2020-01-07T14:49:56Z</cp:lastPrinted>
  <dcterms:created xsi:type="dcterms:W3CDTF">2019-07-07T18:53:37Z</dcterms:created>
  <dcterms:modified xsi:type="dcterms:W3CDTF">2022-03-08T17:29:50Z</dcterms:modified>
</cp:coreProperties>
</file>