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6858000" cy="9906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100" d="100"/>
          <a:sy n="100" d="100"/>
        </p:scale>
        <p:origin x="1044" y="-60"/>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609414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419603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759136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DA24398-1127-4BD9-BF3C-3D27B6A023B2}" type="datetimeFigureOut">
              <a:rPr lang="en-GB" smtClean="0"/>
              <a:t>08/03/2022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245791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DA24398-1127-4BD9-BF3C-3D27B6A023B2}" type="datetimeFigureOut">
              <a:rPr lang="en-GB" smtClean="0"/>
              <a:t>08/03/2022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745534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DA24398-1127-4BD9-BF3C-3D27B6A023B2}" type="datetimeFigureOut">
              <a:rPr lang="en-GB" smtClean="0"/>
              <a:t>08/03/2022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8597709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A24398-1127-4BD9-BF3C-3D27B6A023B2}" type="datetimeFigureOut">
              <a:rPr lang="en-GB" smtClean="0"/>
              <a:t>08/03/2022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4823532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08/03/2022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891306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08/03/2022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9482414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951938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452166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7DA24398-1127-4BD9-BF3C-3D27B6A023B2}" type="datetimeFigureOut">
              <a:rPr lang="en-GB" smtClean="0"/>
              <a:t>08/03/2022</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8B8FC87C-3029-468D-94B5-EA243873ECD1}" type="slidenum">
              <a:rPr lang="en-GB" smtClean="0"/>
              <a:t>‹#›</a:t>
            </a:fld>
            <a:endParaRPr lang="en-GB"/>
          </a:p>
        </p:txBody>
      </p:sp>
    </p:spTree>
    <p:extLst>
      <p:ext uri="{BB962C8B-B14F-4D97-AF65-F5344CB8AC3E}">
        <p14:creationId xmlns:p14="http://schemas.microsoft.com/office/powerpoint/2010/main" val="3473749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9461" y="87681"/>
            <a:ext cx="6601216" cy="369332"/>
          </a:xfrm>
          <a:prstGeom prst="rect">
            <a:avLst/>
          </a:prstGeom>
          <a:noFill/>
          <a:ln w="38100">
            <a:solidFill>
              <a:srgbClr val="00B050"/>
            </a:solidFill>
          </a:ln>
        </p:spPr>
        <p:txBody>
          <a:bodyPr wrap="square" rtlCol="0">
            <a:spAutoFit/>
          </a:bodyPr>
          <a:lstStyle/>
          <a:p>
            <a:pPr algn="ctr"/>
            <a:r>
              <a:rPr lang="en-GB" dirty="0"/>
              <a:t>Knowledge Organiser</a:t>
            </a:r>
          </a:p>
        </p:txBody>
      </p:sp>
      <p:graphicFrame>
        <p:nvGraphicFramePr>
          <p:cNvPr id="5" name="Table 4"/>
          <p:cNvGraphicFramePr>
            <a:graphicFrameLocks noGrp="1"/>
          </p:cNvGraphicFramePr>
          <p:nvPr>
            <p:extLst>
              <p:ext uri="{D42A27DB-BD31-4B8C-83A1-F6EECF244321}">
                <p14:modId xmlns:p14="http://schemas.microsoft.com/office/powerpoint/2010/main" val="592936005"/>
              </p:ext>
            </p:extLst>
          </p:nvPr>
        </p:nvGraphicFramePr>
        <p:xfrm>
          <a:off x="97261" y="516503"/>
          <a:ext cx="6601216" cy="457200"/>
        </p:xfrm>
        <a:graphic>
          <a:graphicData uri="http://schemas.openxmlformats.org/drawingml/2006/table">
            <a:tbl>
              <a:tblPr firstRow="1" bandRow="1">
                <a:tableStyleId>{5940675A-B579-460E-94D1-54222C63F5DA}</a:tableStyleId>
              </a:tblPr>
              <a:tblGrid>
                <a:gridCol w="1650304">
                  <a:extLst>
                    <a:ext uri="{9D8B030D-6E8A-4147-A177-3AD203B41FA5}">
                      <a16:colId xmlns:a16="http://schemas.microsoft.com/office/drawing/2014/main" val="960009268"/>
                    </a:ext>
                  </a:extLst>
                </a:gridCol>
                <a:gridCol w="1650304">
                  <a:extLst>
                    <a:ext uri="{9D8B030D-6E8A-4147-A177-3AD203B41FA5}">
                      <a16:colId xmlns:a16="http://schemas.microsoft.com/office/drawing/2014/main" val="770037360"/>
                    </a:ext>
                  </a:extLst>
                </a:gridCol>
                <a:gridCol w="1650304">
                  <a:extLst>
                    <a:ext uri="{9D8B030D-6E8A-4147-A177-3AD203B41FA5}">
                      <a16:colId xmlns:a16="http://schemas.microsoft.com/office/drawing/2014/main" val="3879841513"/>
                    </a:ext>
                  </a:extLst>
                </a:gridCol>
                <a:gridCol w="1650304">
                  <a:extLst>
                    <a:ext uri="{9D8B030D-6E8A-4147-A177-3AD203B41FA5}">
                      <a16:colId xmlns:a16="http://schemas.microsoft.com/office/drawing/2014/main" val="51580038"/>
                    </a:ext>
                  </a:extLst>
                </a:gridCol>
              </a:tblGrid>
              <a:tr h="408017">
                <a:tc>
                  <a:txBody>
                    <a:bodyPr/>
                    <a:lstStyle/>
                    <a:p>
                      <a:pPr algn="ctr"/>
                      <a:r>
                        <a:rPr lang="en-GB" b="1" baseline="0" dirty="0"/>
                        <a:t>Science Focus</a:t>
                      </a:r>
                      <a:endParaRPr lang="en-GB" b="1" dirty="0"/>
                    </a:p>
                  </a:txBody>
                  <a:tcPr/>
                </a:tc>
                <a:tc>
                  <a:txBody>
                    <a:bodyPr/>
                    <a:lstStyle/>
                    <a:p>
                      <a:pPr algn="ctr"/>
                      <a:r>
                        <a:rPr lang="en-GB" sz="1200" b="0" u="none" kern="1200" dirty="0">
                          <a:solidFill>
                            <a:schemeClr val="tx1"/>
                          </a:solidFill>
                          <a:effectLst/>
                          <a:latin typeface="+mn-lt"/>
                          <a:ea typeface="+mn-ea"/>
                          <a:cs typeface="+mn-cs"/>
                        </a:rPr>
                        <a:t>Properties and changes to</a:t>
                      </a:r>
                      <a:r>
                        <a:rPr lang="en-GB" sz="1200" b="0" u="none" kern="1200" baseline="0" dirty="0">
                          <a:solidFill>
                            <a:schemeClr val="tx1"/>
                          </a:solidFill>
                          <a:effectLst/>
                          <a:latin typeface="+mn-lt"/>
                          <a:ea typeface="+mn-ea"/>
                          <a:cs typeface="+mn-cs"/>
                        </a:rPr>
                        <a:t> materials</a:t>
                      </a:r>
                      <a:endParaRPr lang="en-GB" sz="1200" b="0" u="none" dirty="0"/>
                    </a:p>
                  </a:txBody>
                  <a:tcPr>
                    <a:noFill/>
                  </a:tcPr>
                </a:tc>
                <a:tc>
                  <a:txBody>
                    <a:bodyPr/>
                    <a:lstStyle/>
                    <a:p>
                      <a:pPr algn="ctr"/>
                      <a:r>
                        <a:rPr lang="en-GB" b="1" dirty="0"/>
                        <a:t>Year</a:t>
                      </a:r>
                      <a:r>
                        <a:rPr lang="en-GB" b="1" baseline="0" dirty="0"/>
                        <a:t>  5</a:t>
                      </a:r>
                      <a:endParaRPr lang="en-GB" b="1" dirty="0"/>
                    </a:p>
                  </a:txBody>
                  <a:tcPr/>
                </a:tc>
                <a:tc>
                  <a:txBody>
                    <a:bodyPr/>
                    <a:lstStyle/>
                    <a:p>
                      <a:pPr algn="ctr"/>
                      <a:r>
                        <a:rPr lang="en-GB" b="1"/>
                        <a:t>Spring 2</a:t>
                      </a:r>
                      <a:endParaRPr lang="en-GB" b="1" dirty="0"/>
                    </a:p>
                  </a:txBody>
                  <a:tcPr/>
                </a:tc>
                <a:extLst>
                  <a:ext uri="{0D108BD9-81ED-4DB2-BD59-A6C34878D82A}">
                    <a16:rowId xmlns:a16="http://schemas.microsoft.com/office/drawing/2014/main" val="3975170719"/>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427548705"/>
              </p:ext>
            </p:extLst>
          </p:nvPr>
        </p:nvGraphicFramePr>
        <p:xfrm>
          <a:off x="97261" y="6527216"/>
          <a:ext cx="3160918" cy="1831370"/>
        </p:xfrm>
        <a:graphic>
          <a:graphicData uri="http://schemas.openxmlformats.org/drawingml/2006/table">
            <a:tbl>
              <a:tblPr firstRow="1" bandRow="1">
                <a:tableStyleId>{5940675A-B579-460E-94D1-54222C63F5DA}</a:tableStyleId>
              </a:tblPr>
              <a:tblGrid>
                <a:gridCol w="3160918">
                  <a:extLst>
                    <a:ext uri="{9D8B030D-6E8A-4147-A177-3AD203B41FA5}">
                      <a16:colId xmlns:a16="http://schemas.microsoft.com/office/drawing/2014/main" val="754516515"/>
                    </a:ext>
                  </a:extLst>
                </a:gridCol>
              </a:tblGrid>
              <a:tr h="283925">
                <a:tc>
                  <a:txBody>
                    <a:bodyPr/>
                    <a:lstStyle/>
                    <a:p>
                      <a:pPr algn="ctr"/>
                      <a:r>
                        <a:rPr lang="en-GB" b="1" dirty="0"/>
                        <a:t>Diagrams and Symbols</a:t>
                      </a:r>
                    </a:p>
                  </a:txBody>
                  <a:tcPr>
                    <a:solidFill>
                      <a:srgbClr val="92D050"/>
                    </a:solidFill>
                  </a:tcPr>
                </a:tc>
                <a:extLst>
                  <a:ext uri="{0D108BD9-81ED-4DB2-BD59-A6C34878D82A}">
                    <a16:rowId xmlns:a16="http://schemas.microsoft.com/office/drawing/2014/main" val="3315443936"/>
                  </a:ext>
                </a:extLst>
              </a:tr>
              <a:tr h="1534190">
                <a:tc>
                  <a:txBody>
                    <a:bodyPr/>
                    <a:lstStyle/>
                    <a:p>
                      <a:endParaRPr lang="en-GB" dirty="0"/>
                    </a:p>
                    <a:p>
                      <a:endParaRPr lang="en-GB" dirty="0"/>
                    </a:p>
                    <a:p>
                      <a:endParaRPr lang="en-GB" dirty="0"/>
                    </a:p>
                    <a:p>
                      <a:endParaRPr lang="en-GB" dirty="0"/>
                    </a:p>
                    <a:p>
                      <a:endParaRPr lang="en-GB" dirty="0"/>
                    </a:p>
                    <a:p>
                      <a:endParaRPr lang="en-GB" dirty="0"/>
                    </a:p>
                    <a:p>
                      <a:endParaRPr lang="en-GB" dirty="0"/>
                    </a:p>
                  </a:txBody>
                  <a:tcPr/>
                </a:tc>
                <a:extLst>
                  <a:ext uri="{0D108BD9-81ED-4DB2-BD59-A6C34878D82A}">
                    <a16:rowId xmlns:a16="http://schemas.microsoft.com/office/drawing/2014/main" val="1208927862"/>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2346726028"/>
              </p:ext>
            </p:extLst>
          </p:nvPr>
        </p:nvGraphicFramePr>
        <p:xfrm>
          <a:off x="89461" y="1011875"/>
          <a:ext cx="3155795" cy="5455851"/>
        </p:xfrm>
        <a:graphic>
          <a:graphicData uri="http://schemas.openxmlformats.org/drawingml/2006/table">
            <a:tbl>
              <a:tblPr firstRow="1" bandRow="1">
                <a:tableStyleId>{5940675A-B579-460E-94D1-54222C63F5DA}</a:tableStyleId>
              </a:tblPr>
              <a:tblGrid>
                <a:gridCol w="1232881">
                  <a:extLst>
                    <a:ext uri="{9D8B030D-6E8A-4147-A177-3AD203B41FA5}">
                      <a16:colId xmlns:a16="http://schemas.microsoft.com/office/drawing/2014/main" val="754516515"/>
                    </a:ext>
                  </a:extLst>
                </a:gridCol>
                <a:gridCol w="1922914">
                  <a:extLst>
                    <a:ext uri="{9D8B030D-6E8A-4147-A177-3AD203B41FA5}">
                      <a16:colId xmlns:a16="http://schemas.microsoft.com/office/drawing/2014/main" val="751772659"/>
                    </a:ext>
                  </a:extLst>
                </a:gridCol>
              </a:tblGrid>
              <a:tr h="283340">
                <a:tc gridSpan="2">
                  <a:txBody>
                    <a:bodyPr/>
                    <a:lstStyle/>
                    <a:p>
                      <a:pPr algn="ctr"/>
                      <a:r>
                        <a:rPr lang="en-GB" b="1" dirty="0"/>
                        <a:t>What?</a:t>
                      </a:r>
                      <a:r>
                        <a:rPr lang="en-GB" b="1" baseline="0" dirty="0"/>
                        <a:t> (Key Knowledge)</a:t>
                      </a:r>
                      <a:endParaRPr lang="en-GB" b="1" dirty="0"/>
                    </a:p>
                  </a:txBody>
                  <a:tcPr>
                    <a:solidFill>
                      <a:srgbClr val="92D050"/>
                    </a:solidFill>
                  </a:tcPr>
                </a:tc>
                <a:tc hMerge="1">
                  <a:txBody>
                    <a:bodyPr/>
                    <a:lstStyle/>
                    <a:p>
                      <a:endParaRPr lang="en-GB"/>
                    </a:p>
                  </a:txBody>
                  <a:tcPr/>
                </a:tc>
                <a:extLst>
                  <a:ext uri="{0D108BD9-81ED-4DB2-BD59-A6C34878D82A}">
                    <a16:rowId xmlns:a16="http://schemas.microsoft.com/office/drawing/2014/main" val="3315443936"/>
                  </a:ext>
                </a:extLst>
              </a:tr>
              <a:tr h="1362803">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GB" sz="900" b="0" i="0" kern="1200" dirty="0">
                          <a:solidFill>
                            <a:schemeClr val="tx1"/>
                          </a:solidFill>
                          <a:effectLst/>
                          <a:latin typeface="+mn-lt"/>
                          <a:ea typeface="+mn-ea"/>
                          <a:cs typeface="+mn-cs"/>
                        </a:rPr>
                        <a:t>Materials are</a:t>
                      </a:r>
                      <a:r>
                        <a:rPr lang="en-GB" sz="900" b="0" i="0" kern="1200" baseline="0" dirty="0">
                          <a:solidFill>
                            <a:schemeClr val="tx1"/>
                          </a:solidFill>
                          <a:effectLst/>
                          <a:latin typeface="+mn-lt"/>
                          <a:ea typeface="+mn-ea"/>
                          <a:cs typeface="+mn-cs"/>
                        </a:rPr>
                        <a:t> chosen for a purpose by their properties; electrical conductivity, flexibility, hardness, insulators, magnetism, solubility, thermal conductivity, transparency.</a:t>
                      </a:r>
                      <a:endParaRPr lang="en-GB" sz="900" b="0" i="0" kern="1200" dirty="0">
                        <a:solidFill>
                          <a:schemeClr val="tx1"/>
                        </a:solidFill>
                        <a:effectLst/>
                        <a:latin typeface="+mn-lt"/>
                        <a:ea typeface="+mn-ea"/>
                        <a:cs typeface="+mn-cs"/>
                      </a:endParaRPr>
                    </a:p>
                    <a:p>
                      <a:pPr marL="0" marR="0" indent="0" algn="l" defTabSz="685800" rtl="0" eaLnBrk="1" fontAlgn="auto" latinLnBrk="0" hangingPunct="1">
                        <a:lnSpc>
                          <a:spcPct val="100000"/>
                        </a:lnSpc>
                        <a:spcBef>
                          <a:spcPts val="0"/>
                        </a:spcBef>
                        <a:spcAft>
                          <a:spcPts val="0"/>
                        </a:spcAft>
                        <a:buClrTx/>
                        <a:buSzTx/>
                        <a:buFontTx/>
                        <a:buNone/>
                        <a:tabLst/>
                        <a:defRPr/>
                      </a:pPr>
                      <a:endParaRPr lang="en-GB" sz="900" kern="1200" dirty="0">
                        <a:solidFill>
                          <a:schemeClr val="tx1"/>
                        </a:solidFill>
                        <a:effectLst/>
                        <a:latin typeface="+mn-lt"/>
                        <a:ea typeface="+mn-ea"/>
                        <a:cs typeface="+mn-cs"/>
                      </a:endParaRPr>
                    </a:p>
                  </a:txBody>
                  <a:tcPr/>
                </a:tc>
                <a:tc>
                  <a:txBody>
                    <a:bodyPr/>
                    <a:lstStyle/>
                    <a:p>
                      <a:r>
                        <a:rPr lang="en-GB" sz="900" b="0" i="0" kern="1200" dirty="0">
                          <a:solidFill>
                            <a:schemeClr val="tx1"/>
                          </a:solidFill>
                          <a:effectLst/>
                          <a:latin typeface="+mn-lt"/>
                          <a:ea typeface="+mn-ea"/>
                          <a:cs typeface="+mn-cs"/>
                        </a:rPr>
                        <a:t>Glass is used fo</a:t>
                      </a:r>
                      <a:r>
                        <a:rPr lang="en-GB" sz="900" b="0" i="0" kern="1200" baseline="0" dirty="0">
                          <a:solidFill>
                            <a:schemeClr val="tx1"/>
                          </a:solidFill>
                          <a:effectLst/>
                          <a:latin typeface="+mn-lt"/>
                          <a:ea typeface="+mn-ea"/>
                          <a:cs typeface="+mn-cs"/>
                        </a:rPr>
                        <a:t>r windows as it is hard and transparent.  Oven gloves are made from a thermal insulator, to keep the heat from burning your hands.</a:t>
                      </a:r>
                      <a:endParaRPr lang="en-GB" sz="900" b="0" i="0" kern="1200" dirty="0">
                        <a:solidFill>
                          <a:schemeClr val="tx1"/>
                        </a:solidFill>
                        <a:effectLst/>
                        <a:latin typeface="+mn-lt"/>
                        <a:ea typeface="+mn-ea"/>
                        <a:cs typeface="+mn-cs"/>
                      </a:endParaRPr>
                    </a:p>
                  </a:txBody>
                  <a:tcPr/>
                </a:tc>
                <a:extLst>
                  <a:ext uri="{0D108BD9-81ED-4DB2-BD59-A6C34878D82A}">
                    <a16:rowId xmlns:a16="http://schemas.microsoft.com/office/drawing/2014/main" val="1862795563"/>
                  </a:ext>
                </a:extLst>
              </a:tr>
              <a:tr h="482600">
                <a:tc>
                  <a:txBody>
                    <a:bodyPr/>
                    <a:lstStyle/>
                    <a:p>
                      <a:r>
                        <a:rPr lang="en-GB" sz="900" dirty="0"/>
                        <a:t>Particles – including states of matter</a:t>
                      </a:r>
                    </a:p>
                  </a:txBody>
                  <a:tcPr/>
                </a:tc>
                <a:tc>
                  <a:txBody>
                    <a:bodyPr/>
                    <a:lstStyle/>
                    <a:p>
                      <a:r>
                        <a:rPr lang="en-GB" sz="900" dirty="0"/>
                        <a:t>That all materials are made</a:t>
                      </a:r>
                      <a:r>
                        <a:rPr lang="en-GB" sz="900" baseline="0" dirty="0"/>
                        <a:t> of particles and in each they are arranged differently.  See the diagram below.  Solid, liquid and gas are know as states of matter.</a:t>
                      </a:r>
                      <a:endParaRPr lang="en-GB" sz="900" dirty="0"/>
                    </a:p>
                  </a:txBody>
                  <a:tcPr/>
                </a:tc>
                <a:extLst>
                  <a:ext uri="{0D108BD9-81ED-4DB2-BD59-A6C34878D82A}">
                    <a16:rowId xmlns:a16="http://schemas.microsoft.com/office/drawing/2014/main" val="3790129666"/>
                  </a:ext>
                </a:extLst>
              </a:tr>
              <a:tr h="519430">
                <a:tc>
                  <a:txBody>
                    <a:bodyPr/>
                    <a:lstStyle/>
                    <a:p>
                      <a:r>
                        <a:rPr lang="en-GB" sz="900" dirty="0">
                          <a:latin typeface="+mn-lt"/>
                        </a:rPr>
                        <a:t>Changes of state</a:t>
                      </a: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900" dirty="0">
                          <a:latin typeface="+mn-lt"/>
                        </a:rPr>
                        <a:t>The state of matter can change</a:t>
                      </a:r>
                      <a:r>
                        <a:rPr lang="en-GB" sz="900" baseline="0" dirty="0">
                          <a:latin typeface="+mn-lt"/>
                        </a:rPr>
                        <a:t>. For example, a liquid can be frozen and then it becomes a solid.  When water is boiled, it turns into water vapour, which is a gas</a:t>
                      </a:r>
                      <a:endParaRPr lang="en-GB" sz="900" dirty="0">
                        <a:latin typeface="+mn-lt"/>
                      </a:endParaRPr>
                    </a:p>
                  </a:txBody>
                  <a:tcPr/>
                </a:tc>
                <a:extLst>
                  <a:ext uri="{0D108BD9-81ED-4DB2-BD59-A6C34878D82A}">
                    <a16:rowId xmlns:a16="http://schemas.microsoft.com/office/drawing/2014/main" val="689411962"/>
                  </a:ext>
                </a:extLst>
              </a:tr>
              <a:tr h="571500">
                <a:tc>
                  <a:txBody>
                    <a:bodyPr/>
                    <a:lstStyle/>
                    <a:p>
                      <a:r>
                        <a:rPr lang="en-GB" sz="900" dirty="0">
                          <a:latin typeface="+mn-lt"/>
                        </a:rPr>
                        <a:t>The</a:t>
                      </a:r>
                      <a:r>
                        <a:rPr lang="en-GB" sz="900" baseline="0" dirty="0">
                          <a:latin typeface="+mn-lt"/>
                        </a:rPr>
                        <a:t> state of some matter can be reversed.</a:t>
                      </a:r>
                      <a:endParaRPr lang="en-GB" sz="900" dirty="0">
                        <a:latin typeface="+mn-lt"/>
                      </a:endParaRP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900" kern="1200" dirty="0">
                          <a:solidFill>
                            <a:schemeClr val="tx1"/>
                          </a:solidFill>
                          <a:effectLst/>
                          <a:latin typeface="+mn-lt"/>
                          <a:ea typeface="+mn-ea"/>
                          <a:cs typeface="+mn-cs"/>
                        </a:rPr>
                        <a:t>Sieving – separates particles by size, smaller</a:t>
                      </a:r>
                      <a:r>
                        <a:rPr lang="en-GB" sz="900" kern="1200" baseline="0" dirty="0">
                          <a:solidFill>
                            <a:schemeClr val="tx1"/>
                          </a:solidFill>
                          <a:effectLst/>
                          <a:latin typeface="+mn-lt"/>
                          <a:ea typeface="+mn-ea"/>
                          <a:cs typeface="+mn-cs"/>
                        </a:rPr>
                        <a:t> pieces will move through the sieve.</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900" kern="1200" baseline="0" dirty="0">
                          <a:solidFill>
                            <a:schemeClr val="tx1"/>
                          </a:solidFill>
                          <a:effectLst/>
                          <a:latin typeface="+mn-lt"/>
                          <a:ea typeface="+mn-ea"/>
                          <a:cs typeface="+mn-cs"/>
                        </a:rPr>
                        <a:t>Filtering – solid particles get caught in the filter paper whilst the liquid can go through.</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900" kern="1200" baseline="0" dirty="0">
                          <a:solidFill>
                            <a:schemeClr val="tx1"/>
                          </a:solidFill>
                          <a:effectLst/>
                          <a:latin typeface="+mn-lt"/>
                          <a:ea typeface="+mn-ea"/>
                          <a:cs typeface="+mn-cs"/>
                        </a:rPr>
                        <a:t>Evaporating – the liquid changes into a gas leaving the solid particles behind.</a:t>
                      </a:r>
                      <a:endParaRPr lang="en-GB" sz="900" kern="1200" dirty="0">
                        <a:solidFill>
                          <a:schemeClr val="tx1"/>
                        </a:solidFill>
                        <a:effectLst/>
                        <a:latin typeface="+mn-lt"/>
                        <a:ea typeface="+mn-ea"/>
                        <a:cs typeface="+mn-cs"/>
                      </a:endParaRPr>
                    </a:p>
                  </a:txBody>
                  <a:tcPr/>
                </a:tc>
                <a:extLst>
                  <a:ext uri="{0D108BD9-81ED-4DB2-BD59-A6C34878D82A}">
                    <a16:rowId xmlns:a16="http://schemas.microsoft.com/office/drawing/2014/main" val="1737839476"/>
                  </a:ext>
                </a:extLst>
              </a:tr>
              <a:tr h="81527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900" dirty="0"/>
                        <a:t>The state of some</a:t>
                      </a:r>
                      <a:r>
                        <a:rPr lang="en-GB" sz="900" baseline="0" dirty="0"/>
                        <a:t> matter is irreversible.</a:t>
                      </a:r>
                      <a:endParaRPr lang="en-GB" sz="900" dirty="0"/>
                    </a:p>
                  </a:txBody>
                  <a:tcPr/>
                </a:tc>
                <a:tc>
                  <a:txBody>
                    <a:bodyPr/>
                    <a:lstStyle/>
                    <a:p>
                      <a:r>
                        <a:rPr lang="en-GB" sz="900" b="0" i="0" kern="1200" baseline="0" dirty="0">
                          <a:solidFill>
                            <a:schemeClr val="tx1"/>
                          </a:solidFill>
                          <a:effectLst/>
                          <a:latin typeface="+mn-lt"/>
                          <a:ea typeface="+mn-ea"/>
                          <a:cs typeface="+mn-cs"/>
                        </a:rPr>
                        <a:t>Irreversible changes often result in a new product being made from old materials. For example, burning wood produces ash, mixing milk and vinegar produces casein plastic.</a:t>
                      </a:r>
                    </a:p>
                  </a:txBody>
                  <a:tcPr/>
                </a:tc>
                <a:extLst>
                  <a:ext uri="{0D108BD9-81ED-4DB2-BD59-A6C34878D82A}">
                    <a16:rowId xmlns:a16="http://schemas.microsoft.com/office/drawing/2014/main" val="1769763709"/>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3652318507"/>
              </p:ext>
            </p:extLst>
          </p:nvPr>
        </p:nvGraphicFramePr>
        <p:xfrm>
          <a:off x="89461" y="8448374"/>
          <a:ext cx="3155795" cy="1348740"/>
        </p:xfrm>
        <a:graphic>
          <a:graphicData uri="http://schemas.openxmlformats.org/drawingml/2006/table">
            <a:tbl>
              <a:tblPr firstRow="1" bandRow="1">
                <a:tableStyleId>{5940675A-B579-460E-94D1-54222C63F5DA}</a:tableStyleId>
              </a:tblPr>
              <a:tblGrid>
                <a:gridCol w="3155795">
                  <a:extLst>
                    <a:ext uri="{9D8B030D-6E8A-4147-A177-3AD203B41FA5}">
                      <a16:colId xmlns:a16="http://schemas.microsoft.com/office/drawing/2014/main" val="754516515"/>
                    </a:ext>
                  </a:extLst>
                </a:gridCol>
              </a:tblGrid>
              <a:tr h="259955">
                <a:tc>
                  <a:txBody>
                    <a:bodyPr/>
                    <a:lstStyle/>
                    <a:p>
                      <a:pPr algn="ctr"/>
                      <a:r>
                        <a:rPr lang="en-GB" b="1" dirty="0"/>
                        <a:t>Possible experiences</a:t>
                      </a:r>
                    </a:p>
                  </a:txBody>
                  <a:tcPr>
                    <a:solidFill>
                      <a:srgbClr val="92D050"/>
                    </a:solidFill>
                  </a:tcPr>
                </a:tc>
                <a:extLst>
                  <a:ext uri="{0D108BD9-81ED-4DB2-BD59-A6C34878D82A}">
                    <a16:rowId xmlns:a16="http://schemas.microsoft.com/office/drawing/2014/main" val="3315443936"/>
                  </a:ext>
                </a:extLst>
              </a:tr>
              <a:tr h="498905">
                <a:tc>
                  <a:txBody>
                    <a:bodyPr/>
                    <a:lstStyle/>
                    <a:p>
                      <a:pPr marL="171450" indent="-171450">
                        <a:buFont typeface="Arial" panose="020B0604020202020204" pitchFamily="34" charset="0"/>
                        <a:buChar char="•"/>
                      </a:pPr>
                      <a:r>
                        <a:rPr lang="en-GB" sz="900" dirty="0">
                          <a:latin typeface="+mn-lt"/>
                        </a:rPr>
                        <a:t>Baking – making bread,</a:t>
                      </a:r>
                      <a:r>
                        <a:rPr lang="en-GB" sz="900" baseline="0" dirty="0">
                          <a:latin typeface="+mn-lt"/>
                        </a:rPr>
                        <a:t> pizza etc.</a:t>
                      </a:r>
                    </a:p>
                    <a:p>
                      <a:pPr marL="171450" indent="-171450">
                        <a:buFont typeface="Arial" panose="020B0604020202020204" pitchFamily="34" charset="0"/>
                        <a:buChar char="•"/>
                      </a:pPr>
                      <a:r>
                        <a:rPr lang="en-GB" sz="900" baseline="0" dirty="0">
                          <a:latin typeface="+mn-lt"/>
                        </a:rPr>
                        <a:t>Melting chocolate and reforming into another shape.</a:t>
                      </a:r>
                    </a:p>
                    <a:p>
                      <a:pPr marL="171450" indent="-171450">
                        <a:buFont typeface="Arial" panose="020B0604020202020204" pitchFamily="34" charset="0"/>
                        <a:buChar char="•"/>
                      </a:pPr>
                      <a:r>
                        <a:rPr lang="en-GB" sz="900" baseline="0" dirty="0">
                          <a:latin typeface="+mn-lt"/>
                        </a:rPr>
                        <a:t>Freezing liquids and watching it melt.</a:t>
                      </a:r>
                    </a:p>
                    <a:p>
                      <a:pPr marL="171450" indent="-171450">
                        <a:buFont typeface="Arial" panose="020B0604020202020204" pitchFamily="34" charset="0"/>
                        <a:buChar char="•"/>
                      </a:pPr>
                      <a:r>
                        <a:rPr lang="en-GB" sz="900" baseline="0" dirty="0">
                          <a:latin typeface="+mn-lt"/>
                        </a:rPr>
                        <a:t>Making jelly.</a:t>
                      </a:r>
                    </a:p>
                    <a:p>
                      <a:pPr marL="171450" indent="-171450">
                        <a:buFont typeface="Arial" panose="020B0604020202020204" pitchFamily="34" charset="0"/>
                        <a:buChar char="•"/>
                      </a:pPr>
                      <a:r>
                        <a:rPr lang="en-GB" sz="900" baseline="0" dirty="0">
                          <a:latin typeface="+mn-lt"/>
                        </a:rPr>
                        <a:t>Melting wax and watching it reform.</a:t>
                      </a:r>
                    </a:p>
                    <a:p>
                      <a:pPr marL="171450" indent="-171450">
                        <a:buFont typeface="Arial" panose="020B0604020202020204" pitchFamily="34" charset="0"/>
                        <a:buChar char="•"/>
                      </a:pPr>
                      <a:r>
                        <a:rPr lang="en-GB" sz="900" baseline="0" dirty="0">
                          <a:latin typeface="+mn-lt"/>
                        </a:rPr>
                        <a:t>Cornflour – link back to forces.  How the matter changes when a force is applied to it.</a:t>
                      </a:r>
                      <a:endParaRPr lang="en-GB" sz="900" dirty="0">
                        <a:latin typeface="+mn-lt"/>
                      </a:endParaRPr>
                    </a:p>
                  </a:txBody>
                  <a:tcPr/>
                </a:tc>
                <a:extLst>
                  <a:ext uri="{0D108BD9-81ED-4DB2-BD59-A6C34878D82A}">
                    <a16:rowId xmlns:a16="http://schemas.microsoft.com/office/drawing/2014/main" val="1862795563"/>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649615096"/>
              </p:ext>
            </p:extLst>
          </p:nvPr>
        </p:nvGraphicFramePr>
        <p:xfrm>
          <a:off x="3390069" y="1011875"/>
          <a:ext cx="3254786" cy="3032358"/>
        </p:xfrm>
        <a:graphic>
          <a:graphicData uri="http://schemas.openxmlformats.org/drawingml/2006/table">
            <a:tbl>
              <a:tblPr firstRow="1" bandRow="1">
                <a:tableStyleId>{5940675A-B579-460E-94D1-54222C63F5DA}</a:tableStyleId>
              </a:tblPr>
              <a:tblGrid>
                <a:gridCol w="3254786">
                  <a:extLst>
                    <a:ext uri="{9D8B030D-6E8A-4147-A177-3AD203B41FA5}">
                      <a16:colId xmlns:a16="http://schemas.microsoft.com/office/drawing/2014/main" val="754516515"/>
                    </a:ext>
                  </a:extLst>
                </a:gridCol>
              </a:tblGrid>
              <a:tr h="278649">
                <a:tc>
                  <a:txBody>
                    <a:bodyPr/>
                    <a:lstStyle/>
                    <a:p>
                      <a:pPr algn="ctr"/>
                      <a:r>
                        <a:rPr lang="en-GB" sz="1100" b="1" dirty="0"/>
                        <a:t>Statutory Requirements</a:t>
                      </a:r>
                    </a:p>
                  </a:txBody>
                  <a:tcPr>
                    <a:solidFill>
                      <a:srgbClr val="92D050"/>
                    </a:solidFill>
                  </a:tcPr>
                </a:tc>
                <a:extLst>
                  <a:ext uri="{0D108BD9-81ED-4DB2-BD59-A6C34878D82A}">
                    <a16:rowId xmlns:a16="http://schemas.microsoft.com/office/drawing/2014/main" val="3315443936"/>
                  </a:ext>
                </a:extLst>
              </a:tr>
              <a:tr h="2753709">
                <a:tc>
                  <a:txBody>
                    <a:bodyPr/>
                    <a:lstStyle/>
                    <a:p>
                      <a:pPr marL="171450" lvl="0" indent="-171450">
                        <a:buFont typeface="Arial" panose="020B0604020202020204" pitchFamily="34" charset="0"/>
                        <a:buChar char="•"/>
                      </a:pPr>
                      <a:r>
                        <a:rPr lang="en-GB" sz="900" kern="1200" dirty="0">
                          <a:solidFill>
                            <a:schemeClr val="tx1"/>
                          </a:solidFill>
                          <a:effectLst/>
                          <a:latin typeface="+mn-lt"/>
                          <a:ea typeface="+mn-ea"/>
                          <a:cs typeface="+mn-cs"/>
                        </a:rPr>
                        <a:t>Compare and group together everyday materials on the basis of their properties, including their hardness, solubility, transparency, conductivity (electrical and thermal), and response to magnets </a:t>
                      </a:r>
                    </a:p>
                    <a:p>
                      <a:pPr marL="171450" lvl="0" indent="-171450">
                        <a:buFont typeface="Arial" panose="020B0604020202020204" pitchFamily="34" charset="0"/>
                        <a:buChar char="•"/>
                      </a:pPr>
                      <a:r>
                        <a:rPr lang="en-GB" sz="900" kern="1200" dirty="0">
                          <a:solidFill>
                            <a:schemeClr val="tx1"/>
                          </a:solidFill>
                          <a:effectLst/>
                          <a:latin typeface="+mn-lt"/>
                          <a:ea typeface="+mn-ea"/>
                          <a:cs typeface="+mn-cs"/>
                        </a:rPr>
                        <a:t>Understand that some materials will dissolve in liquid to form a solution, and describe how to recover a substance from a solution</a:t>
                      </a:r>
                    </a:p>
                    <a:p>
                      <a:pPr marL="171450" lvl="0" indent="-171450">
                        <a:buFont typeface="Arial" panose="020B0604020202020204" pitchFamily="34" charset="0"/>
                        <a:buChar char="•"/>
                      </a:pPr>
                      <a:r>
                        <a:rPr lang="en-GB" sz="900" kern="1200" dirty="0">
                          <a:solidFill>
                            <a:schemeClr val="tx1"/>
                          </a:solidFill>
                          <a:effectLst/>
                          <a:latin typeface="+mn-lt"/>
                          <a:ea typeface="+mn-ea"/>
                          <a:cs typeface="+mn-cs"/>
                        </a:rPr>
                        <a:t>Use knowledge of solids, liquids and gases to decide how mixtures might be separated, including through filtering, sieving and evaporating</a:t>
                      </a:r>
                    </a:p>
                    <a:p>
                      <a:pPr marL="171450" lvl="0" indent="-171450">
                        <a:buFont typeface="Arial" panose="020B0604020202020204" pitchFamily="34" charset="0"/>
                        <a:buChar char="•"/>
                      </a:pPr>
                      <a:r>
                        <a:rPr lang="en-GB" sz="900" kern="1200" dirty="0">
                          <a:solidFill>
                            <a:schemeClr val="tx1"/>
                          </a:solidFill>
                          <a:effectLst/>
                          <a:latin typeface="+mn-lt"/>
                          <a:ea typeface="+mn-ea"/>
                          <a:cs typeface="+mn-cs"/>
                        </a:rPr>
                        <a:t>Give reasons, based on evidence from comparative and fair tests, for the particular uses of everyday materials, including metals, wood and plastic</a:t>
                      </a:r>
                    </a:p>
                    <a:p>
                      <a:pPr marL="171450" lvl="0" indent="-171450">
                        <a:buFont typeface="Arial" panose="020B0604020202020204" pitchFamily="34" charset="0"/>
                        <a:buChar char="•"/>
                      </a:pPr>
                      <a:r>
                        <a:rPr lang="en-GB" sz="900" kern="1200" dirty="0">
                          <a:solidFill>
                            <a:schemeClr val="tx1"/>
                          </a:solidFill>
                          <a:effectLst/>
                          <a:latin typeface="+mn-lt"/>
                          <a:ea typeface="+mn-ea"/>
                          <a:cs typeface="+mn-cs"/>
                        </a:rPr>
                        <a:t>Demonstrate that dissolving, mixing and changes of state are reversible changes </a:t>
                      </a:r>
                    </a:p>
                    <a:p>
                      <a:pPr marL="171450" indent="-171450">
                        <a:buFont typeface="Arial" panose="020B0604020202020204" pitchFamily="34" charset="0"/>
                        <a:buChar char="•"/>
                      </a:pPr>
                      <a:r>
                        <a:rPr lang="en-GB" sz="900" kern="1200" dirty="0">
                          <a:solidFill>
                            <a:schemeClr val="tx1"/>
                          </a:solidFill>
                          <a:effectLst/>
                          <a:latin typeface="+mn-lt"/>
                          <a:ea typeface="+mn-ea"/>
                          <a:cs typeface="+mn-cs"/>
                        </a:rPr>
                        <a:t>Explain that some changes result in the formation of new materials, and that this kind of change is not usually reversible, including changes associated with burning and the action of acid on bicarbonate of soda.</a:t>
                      </a:r>
                      <a:endParaRPr lang="en-GB" sz="900" b="0" i="0" kern="1200" dirty="0">
                        <a:solidFill>
                          <a:schemeClr val="tx1"/>
                        </a:solidFill>
                        <a:effectLst/>
                        <a:latin typeface="+mn-lt"/>
                        <a:ea typeface="+mn-ea"/>
                        <a:cs typeface="+mn-cs"/>
                      </a:endParaRPr>
                    </a:p>
                  </a:txBody>
                  <a:tcPr/>
                </a:tc>
                <a:extLst>
                  <a:ext uri="{0D108BD9-81ED-4DB2-BD59-A6C34878D82A}">
                    <a16:rowId xmlns:a16="http://schemas.microsoft.com/office/drawing/2014/main" val="1208927862"/>
                  </a:ext>
                </a:extLst>
              </a:tr>
            </a:tbl>
          </a:graphicData>
        </a:graphic>
      </p:graphicFrame>
      <p:pic>
        <p:nvPicPr>
          <p:cNvPr id="2" name="Picture 1"/>
          <p:cNvPicPr>
            <a:picLocks noChangeAspect="1"/>
          </p:cNvPicPr>
          <p:nvPr/>
        </p:nvPicPr>
        <p:blipFill>
          <a:blip r:embed="rId2"/>
          <a:stretch>
            <a:fillRect/>
          </a:stretch>
        </p:blipFill>
        <p:spPr>
          <a:xfrm>
            <a:off x="172084" y="6919589"/>
            <a:ext cx="1495274" cy="694487"/>
          </a:xfrm>
          <a:prstGeom prst="rect">
            <a:avLst/>
          </a:prstGeom>
        </p:spPr>
      </p:pic>
      <p:pic>
        <p:nvPicPr>
          <p:cNvPr id="3" name="Picture 2"/>
          <p:cNvPicPr>
            <a:picLocks noChangeAspect="1"/>
          </p:cNvPicPr>
          <p:nvPr/>
        </p:nvPicPr>
        <p:blipFill>
          <a:blip r:embed="rId3"/>
          <a:stretch>
            <a:fillRect/>
          </a:stretch>
        </p:blipFill>
        <p:spPr>
          <a:xfrm>
            <a:off x="1718545" y="6910064"/>
            <a:ext cx="1488446" cy="667714"/>
          </a:xfrm>
          <a:prstGeom prst="rect">
            <a:avLst/>
          </a:prstGeom>
        </p:spPr>
      </p:pic>
      <p:pic>
        <p:nvPicPr>
          <p:cNvPr id="8" name="Picture 7"/>
          <p:cNvPicPr>
            <a:picLocks noChangeAspect="1"/>
          </p:cNvPicPr>
          <p:nvPr/>
        </p:nvPicPr>
        <p:blipFill>
          <a:blip r:embed="rId4"/>
          <a:stretch>
            <a:fillRect/>
          </a:stretch>
        </p:blipFill>
        <p:spPr>
          <a:xfrm>
            <a:off x="919720" y="7667566"/>
            <a:ext cx="1495275" cy="677765"/>
          </a:xfrm>
          <a:prstGeom prst="rect">
            <a:avLst/>
          </a:prstGeom>
        </p:spPr>
      </p:pic>
      <p:graphicFrame>
        <p:nvGraphicFramePr>
          <p:cNvPr id="12" name="Table 11"/>
          <p:cNvGraphicFramePr>
            <a:graphicFrameLocks noGrp="1"/>
          </p:cNvGraphicFramePr>
          <p:nvPr>
            <p:extLst>
              <p:ext uri="{D42A27DB-BD31-4B8C-83A1-F6EECF244321}">
                <p14:modId xmlns:p14="http://schemas.microsoft.com/office/powerpoint/2010/main" val="617201260"/>
              </p:ext>
            </p:extLst>
          </p:nvPr>
        </p:nvGraphicFramePr>
        <p:xfrm>
          <a:off x="3390069" y="3962405"/>
          <a:ext cx="3267399" cy="5842129"/>
        </p:xfrm>
        <a:graphic>
          <a:graphicData uri="http://schemas.openxmlformats.org/drawingml/2006/table">
            <a:tbl>
              <a:tblPr firstRow="1" bandRow="1">
                <a:tableStyleId>{5940675A-B579-460E-94D1-54222C63F5DA}</a:tableStyleId>
              </a:tblPr>
              <a:tblGrid>
                <a:gridCol w="784366">
                  <a:extLst>
                    <a:ext uri="{9D8B030D-6E8A-4147-A177-3AD203B41FA5}">
                      <a16:colId xmlns:a16="http://schemas.microsoft.com/office/drawing/2014/main" val="754516515"/>
                    </a:ext>
                  </a:extLst>
                </a:gridCol>
                <a:gridCol w="2483033">
                  <a:extLst>
                    <a:ext uri="{9D8B030D-6E8A-4147-A177-3AD203B41FA5}">
                      <a16:colId xmlns:a16="http://schemas.microsoft.com/office/drawing/2014/main" val="751772659"/>
                    </a:ext>
                  </a:extLst>
                </a:gridCol>
              </a:tblGrid>
              <a:tr h="264988">
                <a:tc gridSpan="2">
                  <a:txBody>
                    <a:bodyPr/>
                    <a:lstStyle/>
                    <a:p>
                      <a:pPr algn="ctr"/>
                      <a:r>
                        <a:rPr lang="en-GB" sz="1100" b="1" dirty="0"/>
                        <a:t>What?</a:t>
                      </a:r>
                      <a:r>
                        <a:rPr lang="en-GB" sz="1100" b="1" baseline="0" dirty="0"/>
                        <a:t> (Key vocab)</a:t>
                      </a:r>
                      <a:endParaRPr lang="en-GB" sz="1100" b="1" dirty="0"/>
                    </a:p>
                  </a:txBody>
                  <a:tcPr>
                    <a:solidFill>
                      <a:srgbClr val="92D050"/>
                    </a:solidFill>
                  </a:tcPr>
                </a:tc>
                <a:tc hMerge="1">
                  <a:txBody>
                    <a:bodyPr/>
                    <a:lstStyle/>
                    <a:p>
                      <a:endParaRPr lang="en-GB"/>
                    </a:p>
                  </a:txBody>
                  <a:tcPr/>
                </a:tc>
                <a:extLst>
                  <a:ext uri="{0D108BD9-81ED-4DB2-BD59-A6C34878D82A}">
                    <a16:rowId xmlns:a16="http://schemas.microsoft.com/office/drawing/2014/main" val="3315443936"/>
                  </a:ext>
                </a:extLst>
              </a:tr>
              <a:tr h="264988">
                <a:tc>
                  <a:txBody>
                    <a:bodyPr/>
                    <a:lstStyle/>
                    <a:p>
                      <a:pPr algn="ctr"/>
                      <a:r>
                        <a:rPr lang="en-GB" sz="1100" b="1" dirty="0"/>
                        <a:t>Spelling</a:t>
                      </a:r>
                    </a:p>
                  </a:txBody>
                  <a:tcPr>
                    <a:solidFill>
                      <a:srgbClr val="92D050"/>
                    </a:solidFill>
                  </a:tcPr>
                </a:tc>
                <a:tc>
                  <a:txBody>
                    <a:bodyPr/>
                    <a:lstStyle/>
                    <a:p>
                      <a:pPr algn="ctr"/>
                      <a:r>
                        <a:rPr lang="en-GB" sz="1100" b="1" dirty="0"/>
                        <a:t>Definition</a:t>
                      </a:r>
                    </a:p>
                  </a:txBody>
                  <a:tcPr>
                    <a:solidFill>
                      <a:srgbClr val="92D050"/>
                    </a:solidFill>
                  </a:tcPr>
                </a:tc>
                <a:extLst>
                  <a:ext uri="{0D108BD9-81ED-4DB2-BD59-A6C34878D82A}">
                    <a16:rowId xmlns:a16="http://schemas.microsoft.com/office/drawing/2014/main" val="1208927862"/>
                  </a:ext>
                </a:extLst>
              </a:tr>
              <a:tr h="374101">
                <a:tc>
                  <a:txBody>
                    <a:bodyPr/>
                    <a:lstStyle/>
                    <a:p>
                      <a:pPr algn="ctr"/>
                      <a:r>
                        <a:rPr lang="en-GB" sz="800" b="1" dirty="0"/>
                        <a:t>Material </a:t>
                      </a:r>
                    </a:p>
                  </a:txBody>
                  <a:tcPr/>
                </a:tc>
                <a:tc>
                  <a:txBody>
                    <a:bodyPr/>
                    <a:lstStyle/>
                    <a:p>
                      <a:pPr algn="l"/>
                      <a:r>
                        <a:rPr lang="en-GB" sz="900" kern="1200" dirty="0">
                          <a:solidFill>
                            <a:schemeClr val="tx1"/>
                          </a:solidFill>
                          <a:effectLst/>
                          <a:latin typeface="+mn-lt"/>
                          <a:ea typeface="+mn-ea"/>
                          <a:cs typeface="+mn-cs"/>
                        </a:rPr>
                        <a:t>The substance that</a:t>
                      </a:r>
                      <a:r>
                        <a:rPr lang="en-GB" sz="900" kern="1200" baseline="0" dirty="0">
                          <a:solidFill>
                            <a:schemeClr val="tx1"/>
                          </a:solidFill>
                          <a:effectLst/>
                          <a:latin typeface="+mn-lt"/>
                          <a:ea typeface="+mn-ea"/>
                          <a:cs typeface="+mn-cs"/>
                        </a:rPr>
                        <a:t> something is made out of e.g. wood, plastic, metal.</a:t>
                      </a:r>
                      <a:endParaRPr lang="en-GB" sz="900" i="0" dirty="0"/>
                    </a:p>
                  </a:txBody>
                  <a:tcPr/>
                </a:tc>
                <a:extLst>
                  <a:ext uri="{0D108BD9-81ED-4DB2-BD59-A6C34878D82A}">
                    <a16:rowId xmlns:a16="http://schemas.microsoft.com/office/drawing/2014/main" val="689411962"/>
                  </a:ext>
                </a:extLst>
              </a:tr>
              <a:tr h="514389">
                <a:tc>
                  <a:txBody>
                    <a:bodyPr/>
                    <a:lstStyle/>
                    <a:p>
                      <a:pPr algn="ctr"/>
                      <a:r>
                        <a:rPr lang="en-GB" sz="800" b="1" dirty="0"/>
                        <a:t>Solids</a:t>
                      </a:r>
                    </a:p>
                  </a:txBody>
                  <a:tcPr/>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GB" sz="900" kern="1200" dirty="0">
                          <a:solidFill>
                            <a:schemeClr val="tx1"/>
                          </a:solidFill>
                          <a:effectLst/>
                          <a:latin typeface="+mn-lt"/>
                          <a:ea typeface="+mn-ea"/>
                          <a:cs typeface="+mn-cs"/>
                        </a:rPr>
                        <a:t>One of the three states</a:t>
                      </a:r>
                      <a:r>
                        <a:rPr lang="en-GB" sz="900" kern="1200" baseline="0" dirty="0">
                          <a:solidFill>
                            <a:schemeClr val="tx1"/>
                          </a:solidFill>
                          <a:effectLst/>
                          <a:latin typeface="+mn-lt"/>
                          <a:ea typeface="+mn-ea"/>
                          <a:cs typeface="+mn-cs"/>
                        </a:rPr>
                        <a:t> of matter.  Solid particles are very close together meaning that solids, such as wood and glass hold their shape.</a:t>
                      </a:r>
                      <a:endParaRPr lang="en-GB" sz="900" kern="1200" dirty="0">
                        <a:solidFill>
                          <a:schemeClr val="tx1"/>
                        </a:solidFill>
                        <a:effectLst/>
                        <a:latin typeface="+mn-lt"/>
                        <a:ea typeface="+mn-ea"/>
                        <a:cs typeface="+mn-cs"/>
                      </a:endParaRPr>
                    </a:p>
                  </a:txBody>
                  <a:tcPr/>
                </a:tc>
                <a:extLst>
                  <a:ext uri="{0D108BD9-81ED-4DB2-BD59-A6C34878D82A}">
                    <a16:rowId xmlns:a16="http://schemas.microsoft.com/office/drawing/2014/main" val="1769763709"/>
                  </a:ext>
                </a:extLst>
              </a:tr>
              <a:tr h="794965">
                <a:tc>
                  <a:txBody>
                    <a:bodyPr/>
                    <a:lstStyle/>
                    <a:p>
                      <a:pPr algn="ctr"/>
                      <a:r>
                        <a:rPr lang="en-GB" sz="800" b="1" kern="1200" dirty="0">
                          <a:solidFill>
                            <a:schemeClr val="tx1"/>
                          </a:solidFill>
                          <a:effectLst/>
                          <a:latin typeface="+mn-lt"/>
                          <a:ea typeface="+mn-ea"/>
                          <a:cs typeface="+mn-cs"/>
                        </a:rPr>
                        <a:t>Liquids</a:t>
                      </a:r>
                    </a:p>
                  </a:txBody>
                  <a:tcPr/>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GB" sz="900" dirty="0">
                          <a:effectLst/>
                          <a:latin typeface="+mn-lt"/>
                          <a:ea typeface="Times New Roman" panose="02020603050405020304" pitchFamily="18" charset="0"/>
                        </a:rPr>
                        <a:t>This state of matter can flow and take the shape</a:t>
                      </a:r>
                      <a:r>
                        <a:rPr lang="en-GB" sz="900" baseline="0" dirty="0">
                          <a:effectLst/>
                          <a:latin typeface="+mn-lt"/>
                          <a:ea typeface="Times New Roman" panose="02020603050405020304" pitchFamily="18" charset="0"/>
                        </a:rPr>
                        <a:t> of the container because the particles are more loosely packed than solids and can move around each other. Examples of liquids include water and milk.</a:t>
                      </a:r>
                      <a:endParaRPr lang="en-GB" sz="900" dirty="0">
                        <a:effectLst/>
                        <a:latin typeface="+mn-lt"/>
                        <a:ea typeface="Times New Roman" panose="02020603050405020304" pitchFamily="18" charset="0"/>
                      </a:endParaRPr>
                    </a:p>
                  </a:txBody>
                  <a:tcPr/>
                </a:tc>
                <a:extLst>
                  <a:ext uri="{0D108BD9-81ED-4DB2-BD59-A6C34878D82A}">
                    <a16:rowId xmlns:a16="http://schemas.microsoft.com/office/drawing/2014/main" val="1182001177"/>
                  </a:ext>
                </a:extLst>
              </a:tr>
              <a:tr h="654677">
                <a:tc>
                  <a:txBody>
                    <a:bodyPr/>
                    <a:lstStyle/>
                    <a:p>
                      <a:pPr algn="ctr"/>
                      <a:r>
                        <a:rPr lang="en-GB" sz="800" b="1" dirty="0"/>
                        <a:t>Gases</a:t>
                      </a:r>
                    </a:p>
                  </a:txBody>
                  <a:tcPr/>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GB" sz="900" i="0" dirty="0"/>
                        <a:t>One of the three states</a:t>
                      </a:r>
                      <a:r>
                        <a:rPr lang="en-GB" sz="900" i="0" baseline="0" dirty="0"/>
                        <a:t> of matter.  Gas particles are further apart than solid and liquid particles and are free to move around. Examples of gases are oxygen and helium.</a:t>
                      </a:r>
                      <a:endParaRPr lang="en-GB" sz="900" i="0" dirty="0"/>
                    </a:p>
                  </a:txBody>
                  <a:tcPr/>
                </a:tc>
                <a:extLst>
                  <a:ext uri="{0D108BD9-81ED-4DB2-BD59-A6C34878D82A}">
                    <a16:rowId xmlns:a16="http://schemas.microsoft.com/office/drawing/2014/main" val="3998611680"/>
                  </a:ext>
                </a:extLst>
              </a:tr>
              <a:tr h="374101">
                <a:tc>
                  <a:txBody>
                    <a:bodyPr/>
                    <a:lstStyle/>
                    <a:p>
                      <a:pPr algn="ctr"/>
                      <a:r>
                        <a:rPr lang="en-GB" sz="800" b="1" dirty="0"/>
                        <a:t>Melting</a:t>
                      </a:r>
                    </a:p>
                  </a:txBody>
                  <a:tcPr/>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GB" sz="900" dirty="0">
                          <a:effectLst/>
                          <a:latin typeface="+mn-lt"/>
                          <a:ea typeface="Times New Roman" panose="02020603050405020304" pitchFamily="18" charset="0"/>
                        </a:rPr>
                        <a:t>The process of heating a solid until it changes to a liquid.</a:t>
                      </a:r>
                    </a:p>
                  </a:txBody>
                  <a:tcPr/>
                </a:tc>
                <a:extLst>
                  <a:ext uri="{0D108BD9-81ED-4DB2-BD59-A6C34878D82A}">
                    <a16:rowId xmlns:a16="http://schemas.microsoft.com/office/drawing/2014/main" val="3891053345"/>
                  </a:ext>
                </a:extLst>
              </a:tr>
              <a:tr h="253461">
                <a:tc>
                  <a:txBody>
                    <a:bodyPr/>
                    <a:lstStyle/>
                    <a:p>
                      <a:pPr algn="ctr"/>
                      <a:r>
                        <a:rPr lang="en-GB" sz="800" b="1" dirty="0"/>
                        <a:t>Freezing</a:t>
                      </a:r>
                    </a:p>
                  </a:txBody>
                  <a:tcPr/>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GB" sz="900" dirty="0">
                          <a:effectLst/>
                          <a:latin typeface="+mn-lt"/>
                          <a:ea typeface="Times New Roman" panose="02020603050405020304" pitchFamily="18" charset="0"/>
                        </a:rPr>
                        <a:t>When a liquid cools and turns into a solid.</a:t>
                      </a:r>
                    </a:p>
                  </a:txBody>
                  <a:tcPr/>
                </a:tc>
                <a:extLst>
                  <a:ext uri="{0D108BD9-81ED-4DB2-BD59-A6C34878D82A}">
                    <a16:rowId xmlns:a16="http://schemas.microsoft.com/office/drawing/2014/main" val="1575472341"/>
                  </a:ext>
                </a:extLst>
              </a:tr>
              <a:tr h="288903">
                <a:tc>
                  <a:txBody>
                    <a:bodyPr/>
                    <a:lstStyle/>
                    <a:p>
                      <a:pPr algn="ctr"/>
                      <a:r>
                        <a:rPr lang="en-GB" sz="800" b="1" dirty="0"/>
                        <a:t>Evaporating</a:t>
                      </a:r>
                    </a:p>
                  </a:txBody>
                  <a:tcPr/>
                </a:tc>
                <a:tc>
                  <a:txBody>
                    <a:bodyPr/>
                    <a:lstStyle/>
                    <a:p>
                      <a:pPr algn="l"/>
                      <a:r>
                        <a:rPr lang="en-GB" sz="900" dirty="0">
                          <a:effectLst/>
                          <a:latin typeface="+mn-lt"/>
                          <a:ea typeface="Times New Roman" panose="02020603050405020304" pitchFamily="18" charset="0"/>
                        </a:rPr>
                        <a:t>When a liquid turns</a:t>
                      </a:r>
                      <a:r>
                        <a:rPr lang="en-GB" sz="900" baseline="0" dirty="0">
                          <a:effectLst/>
                          <a:latin typeface="+mn-lt"/>
                          <a:ea typeface="Times New Roman" panose="02020603050405020304" pitchFamily="18" charset="0"/>
                        </a:rPr>
                        <a:t> into a gas or vapour.</a:t>
                      </a:r>
                      <a:endParaRPr lang="en-GB" sz="900" dirty="0">
                        <a:effectLst/>
                        <a:latin typeface="+mn-lt"/>
                        <a:ea typeface="Times New Roman" panose="02020603050405020304" pitchFamily="18" charset="0"/>
                      </a:endParaRPr>
                    </a:p>
                  </a:txBody>
                  <a:tcPr/>
                </a:tc>
                <a:extLst>
                  <a:ext uri="{0D108BD9-81ED-4DB2-BD59-A6C34878D82A}">
                    <a16:rowId xmlns:a16="http://schemas.microsoft.com/office/drawing/2014/main" val="601739907"/>
                  </a:ext>
                </a:extLst>
              </a:tr>
              <a:tr h="374101">
                <a:tc>
                  <a:txBody>
                    <a:bodyPr/>
                    <a:lstStyle/>
                    <a:p>
                      <a:pPr algn="ctr"/>
                      <a:r>
                        <a:rPr lang="en-GB" sz="800" b="1" dirty="0"/>
                        <a:t>Condensing</a:t>
                      </a:r>
                    </a:p>
                  </a:txBody>
                  <a:tcPr/>
                </a:tc>
                <a:tc>
                  <a:txBody>
                    <a:bodyPr/>
                    <a:lstStyle/>
                    <a:p>
                      <a:pPr algn="l"/>
                      <a:r>
                        <a:rPr lang="en-GB" sz="900" i="0" dirty="0">
                          <a:latin typeface="+mn-lt"/>
                        </a:rPr>
                        <a:t>When a gas such as water vapour cools and becomes a liquid.</a:t>
                      </a:r>
                      <a:endParaRPr lang="en-GB" sz="900" dirty="0">
                        <a:effectLst/>
                        <a:latin typeface="+mn-lt"/>
                        <a:ea typeface="Times New Roman" panose="02020603050405020304" pitchFamily="18" charset="0"/>
                      </a:endParaRPr>
                    </a:p>
                  </a:txBody>
                  <a:tcPr/>
                </a:tc>
                <a:extLst>
                  <a:ext uri="{0D108BD9-81ED-4DB2-BD59-A6C34878D82A}">
                    <a16:rowId xmlns:a16="http://schemas.microsoft.com/office/drawing/2014/main" val="2353759273"/>
                  </a:ext>
                </a:extLst>
              </a:tr>
              <a:tr h="654677">
                <a:tc>
                  <a:txBody>
                    <a:bodyPr/>
                    <a:lstStyle/>
                    <a:p>
                      <a:pPr algn="ctr"/>
                      <a:r>
                        <a:rPr lang="en-GB" sz="800" b="1" dirty="0"/>
                        <a:t> Conductor </a:t>
                      </a:r>
                    </a:p>
                  </a:txBody>
                  <a:tcPr/>
                </a:tc>
                <a:tc>
                  <a:txBody>
                    <a:bodyPr/>
                    <a:lstStyle/>
                    <a:p>
                      <a:pPr algn="l"/>
                      <a:r>
                        <a:rPr lang="en-GB" sz="900" i="0" dirty="0">
                          <a:latin typeface="+mn-lt"/>
                        </a:rPr>
                        <a:t>A conductor is a material that heat or electricity can easily travel through.</a:t>
                      </a:r>
                      <a:r>
                        <a:rPr lang="en-GB" sz="900" i="0" baseline="0" dirty="0">
                          <a:latin typeface="+mn-lt"/>
                        </a:rPr>
                        <a:t>  Most metals are both thermal conductors (heat) and electrical conductors.</a:t>
                      </a:r>
                      <a:endParaRPr lang="en-GB" sz="900" i="0" dirty="0">
                        <a:latin typeface="+mn-lt"/>
                      </a:endParaRPr>
                    </a:p>
                  </a:txBody>
                  <a:tcPr/>
                </a:tc>
                <a:extLst>
                  <a:ext uri="{0D108BD9-81ED-4DB2-BD59-A6C34878D82A}">
                    <a16:rowId xmlns:a16="http://schemas.microsoft.com/office/drawing/2014/main" val="3112778261"/>
                  </a:ext>
                </a:extLst>
              </a:tr>
              <a:tr h="514389">
                <a:tc>
                  <a:txBody>
                    <a:bodyPr/>
                    <a:lstStyle/>
                    <a:p>
                      <a:pPr algn="ctr"/>
                      <a:r>
                        <a:rPr lang="en-GB" sz="800" b="1" dirty="0"/>
                        <a:t>Insulator </a:t>
                      </a:r>
                    </a:p>
                  </a:txBody>
                  <a:tcPr/>
                </a:tc>
                <a:tc>
                  <a:txBody>
                    <a:bodyPr/>
                    <a:lstStyle/>
                    <a:p>
                      <a:pPr algn="l"/>
                      <a:r>
                        <a:rPr lang="en-GB" sz="900" i="0" dirty="0">
                          <a:latin typeface="+mn-lt"/>
                        </a:rPr>
                        <a:t>An insulator</a:t>
                      </a:r>
                      <a:r>
                        <a:rPr lang="en-GB" sz="900" i="0" baseline="0" dirty="0">
                          <a:latin typeface="+mn-lt"/>
                        </a:rPr>
                        <a:t> is a material that does not allow heat or electricity to travel through it. Wood and plastic are both thermal insulators.</a:t>
                      </a:r>
                      <a:endParaRPr lang="en-GB" sz="900" i="0" dirty="0">
                        <a:latin typeface="+mn-lt"/>
                      </a:endParaRPr>
                    </a:p>
                  </a:txBody>
                  <a:tcPr/>
                </a:tc>
                <a:extLst>
                  <a:ext uri="{0D108BD9-81ED-4DB2-BD59-A6C34878D82A}">
                    <a16:rowId xmlns:a16="http://schemas.microsoft.com/office/drawing/2014/main" val="3137910726"/>
                  </a:ext>
                </a:extLst>
              </a:tr>
              <a:tr h="514389">
                <a:tc>
                  <a:txBody>
                    <a:bodyPr/>
                    <a:lstStyle/>
                    <a:p>
                      <a:pPr algn="ctr"/>
                      <a:r>
                        <a:rPr lang="en-GB" sz="800" b="1" dirty="0"/>
                        <a:t>Transparency </a:t>
                      </a:r>
                    </a:p>
                  </a:txBody>
                  <a:tcPr/>
                </a:tc>
                <a:tc>
                  <a:txBody>
                    <a:bodyPr/>
                    <a:lstStyle/>
                    <a:p>
                      <a:pPr algn="l"/>
                      <a:r>
                        <a:rPr lang="en-GB" sz="900" i="0" dirty="0">
                          <a:latin typeface="+mn-lt"/>
                        </a:rPr>
                        <a:t>A transparent object lets light through so that the object</a:t>
                      </a:r>
                      <a:r>
                        <a:rPr lang="en-GB" sz="900" i="0" baseline="0" dirty="0">
                          <a:latin typeface="+mn-lt"/>
                        </a:rPr>
                        <a:t> can be looked through, for example some glass and plastics.</a:t>
                      </a:r>
                      <a:endParaRPr lang="en-GB" sz="900" i="0" dirty="0">
                        <a:latin typeface="+mn-lt"/>
                      </a:endParaRPr>
                    </a:p>
                  </a:txBody>
                  <a:tcPr/>
                </a:tc>
                <a:extLst>
                  <a:ext uri="{0D108BD9-81ED-4DB2-BD59-A6C34878D82A}">
                    <a16:rowId xmlns:a16="http://schemas.microsoft.com/office/drawing/2014/main" val="1933192030"/>
                  </a:ext>
                </a:extLst>
              </a:tr>
            </a:tbl>
          </a:graphicData>
        </a:graphic>
      </p:graphicFrame>
    </p:spTree>
    <p:extLst>
      <p:ext uri="{BB962C8B-B14F-4D97-AF65-F5344CB8AC3E}">
        <p14:creationId xmlns:p14="http://schemas.microsoft.com/office/powerpoint/2010/main" val="61548578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1552</TotalTime>
  <Words>715</Words>
  <Application>Microsoft Office PowerPoint</Application>
  <PresentationFormat>A4 Paper (210x297 mm)</PresentationFormat>
  <Paragraphs>63</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Midfield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 Koziol</dc:creator>
  <cp:lastModifiedBy>Natalie Talbot</cp:lastModifiedBy>
  <cp:revision>61</cp:revision>
  <cp:lastPrinted>2020-01-07T15:11:18Z</cp:lastPrinted>
  <dcterms:created xsi:type="dcterms:W3CDTF">2019-07-07T18:53:37Z</dcterms:created>
  <dcterms:modified xsi:type="dcterms:W3CDTF">2022-03-08T17:41:19Z</dcterms:modified>
</cp:coreProperties>
</file>