
<file path=[Content_Types].xml><?xml version="1.0" encoding="utf-8"?>
<Types xmlns="http://schemas.openxmlformats.org/package/2006/content-types">
  <Default ContentType="image/jpeg" Extension="jpg"/>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4"/>
  </p:sldMasterIdLst>
  <p:notesMasterIdLst>
    <p:notesMasterId r:id="rId5"/>
  </p:notesMasterIdLst>
  <p:sldIdLst>
    <p:sldId id="256" r:id="rId6"/>
  </p:sldIdLst>
  <p:sldSz cy="9906000" cx="6858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http://customooxmlschemas.google.com/">
      <go:slidesCustomData xmlns:go="http://customooxmlschemas.google.com/" r:id="rId7" roundtripDataSignature="AMtx7mjaJcYpRhViUMJmILZ0SQ3bSedLW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7C1596E9-1728-42CF-9548-5D40CDE3A299}">
  <a:tblStyle styleId="{7C1596E9-1728-42CF-9548-5D40CDE3A299}" styleName="Table_0">
    <a:wholeTbl>
      <a:tcTxStyle b="off" i="off">
        <a:font>
          <a:latin typeface="Calibri"/>
          <a:ea typeface="Calibri"/>
          <a:cs typeface="Calibri"/>
        </a:font>
        <a:schemeClr val="dk1"/>
      </a:tcTxStyle>
      <a:tcStyle>
        <a:tcBdr>
          <a:left>
            <a:ln cap="flat" cmpd="sng" w="12700">
              <a:solidFill>
                <a:schemeClr val="dk1"/>
              </a:solidFill>
              <a:prstDash val="solid"/>
              <a:round/>
              <a:headEnd len="sm" w="sm" type="none"/>
              <a:tailEnd len="sm" w="sm" type="none"/>
            </a:ln>
          </a:left>
          <a:right>
            <a:ln cap="flat" cmpd="sng" w="12700">
              <a:solidFill>
                <a:schemeClr val="dk1"/>
              </a:solidFill>
              <a:prstDash val="solid"/>
              <a:round/>
              <a:headEnd len="sm" w="sm" type="none"/>
              <a:tailEnd len="sm" w="sm" type="none"/>
            </a:ln>
          </a:right>
          <a:top>
            <a:ln cap="flat" cmpd="sng" w="12700">
              <a:solidFill>
                <a:schemeClr val="dk1"/>
              </a:solidFill>
              <a:prstDash val="solid"/>
              <a:round/>
              <a:headEnd len="sm" w="sm" type="none"/>
              <a:tailEnd len="sm" w="sm" type="none"/>
            </a:ln>
          </a:top>
          <a:bottom>
            <a:ln cap="flat" cmpd="sng" w="12700">
              <a:solidFill>
                <a:schemeClr val="dk1"/>
              </a:solidFill>
              <a:prstDash val="solid"/>
              <a:round/>
              <a:headEnd len="sm" w="sm" type="none"/>
              <a:tailEnd len="sm" w="sm" type="none"/>
            </a:ln>
          </a:bottom>
          <a:insideH>
            <a:ln cap="flat" cmpd="sng" w="12700">
              <a:solidFill>
                <a:schemeClr val="dk1"/>
              </a:solidFill>
              <a:prstDash val="solid"/>
              <a:round/>
              <a:headEnd len="sm" w="sm" type="none"/>
              <a:tailEnd len="sm" w="sm" type="none"/>
            </a:ln>
          </a:insideH>
          <a:insideV>
            <a:ln cap="flat" cmpd="sng" w="12700">
              <a:solidFill>
                <a:schemeClr val="dk1"/>
              </a:solidFill>
              <a:prstDash val="solid"/>
              <a:round/>
              <a:headEnd len="sm" w="sm" type="none"/>
              <a:tailEnd len="sm" w="sm" type="none"/>
            </a:ln>
          </a:insideV>
        </a:tcBdr>
        <a:fill>
          <a:solidFill>
            <a:srgbClr val="FFFFFF">
              <a:alpha val="0"/>
            </a:srgbClr>
          </a:solidFill>
        </a:fill>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_rels/presentation.xml.rels><?xml version="1.0" encoding="UTF-8" standalone="yes"?><Relationships xmlns="http://schemas.openxmlformats.org/package/2006/relationships"><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tableStyles" Target="tableStyles.xml"/><Relationship Id="rId4" Type="http://schemas.openxmlformats.org/officeDocument/2006/relationships/slideMaster" Target="slideMasters/slideMaster1.xml"/><Relationship Id="rId5" Type="http://schemas.openxmlformats.org/officeDocument/2006/relationships/notesMaster" Target="notesMasters/notesMaster1.xml"/><Relationship Id="rId6" Type="http://schemas.openxmlformats.org/officeDocument/2006/relationships/slide" Target="slides/slide1.xml"/><Relationship Id="rId7" Type="http://customschemas.google.com/relationships/presentationmetadata" Target="meta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0" name="Shape 80"/>
        <p:cNvGrpSpPr/>
        <p:nvPr/>
      </p:nvGrpSpPr>
      <p:grpSpPr>
        <a:xfrm>
          <a:off x="0" y="0"/>
          <a:ext cx="0" cy="0"/>
          <a:chOff x="0" y="0"/>
          <a:chExt cx="0" cy="0"/>
        </a:xfrm>
      </p:grpSpPr>
      <p:sp>
        <p:nvSpPr>
          <p:cNvPr id="81" name="Google Shape;81;p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82" name="Google Shape;82;p1:notes"/>
          <p:cNvSpPr/>
          <p:nvPr>
            <p:ph idx="2" type="sldImg"/>
          </p:nvPr>
        </p:nvSpPr>
        <p:spPr>
          <a:xfrm>
            <a:off x="1143225" y="685800"/>
            <a:ext cx="4572225" cy="34290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 name="Shape 11"/>
        <p:cNvGrpSpPr/>
        <p:nvPr/>
      </p:nvGrpSpPr>
      <p:grpSpPr>
        <a:xfrm>
          <a:off x="0" y="0"/>
          <a:ext cx="0" cy="0"/>
          <a:chOff x="0" y="0"/>
          <a:chExt cx="0" cy="0"/>
        </a:xfrm>
      </p:grpSpPr>
      <p:sp>
        <p:nvSpPr>
          <p:cNvPr id="12" name="Google Shape;12;p3"/>
          <p:cNvSpPr txBox="1"/>
          <p:nvPr>
            <p:ph type="ctrTitle"/>
          </p:nvPr>
        </p:nvSpPr>
        <p:spPr>
          <a:xfrm>
            <a:off x="514350" y="1621191"/>
            <a:ext cx="5829300" cy="3448756"/>
          </a:xfrm>
          <a:prstGeom prst="rect">
            <a:avLst/>
          </a:prstGeom>
          <a:noFill/>
          <a:ln>
            <a:noFill/>
          </a:ln>
        </p:spPr>
        <p:txBody>
          <a:bodyPr anchorCtr="0" anchor="b" bIns="45700" lIns="91425" spcFirstLastPara="1" rIns="91425" wrap="square" tIns="45700">
            <a:normAutofit/>
          </a:bodyPr>
          <a:lstStyle>
            <a:lvl1pPr lvl="0" algn="ctr">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3" name="Google Shape;13;p3"/>
          <p:cNvSpPr txBox="1"/>
          <p:nvPr>
            <p:ph idx="1" type="subTitle"/>
          </p:nvPr>
        </p:nvSpPr>
        <p:spPr>
          <a:xfrm>
            <a:off x="857250" y="5202944"/>
            <a:ext cx="5143500" cy="2391656"/>
          </a:xfrm>
          <a:prstGeom prst="rect">
            <a:avLst/>
          </a:prstGeom>
          <a:noFill/>
          <a:ln>
            <a:noFill/>
          </a:ln>
        </p:spPr>
        <p:txBody>
          <a:bodyPr anchorCtr="0" anchor="t" bIns="45700" lIns="91425" spcFirstLastPara="1" rIns="91425" wrap="square" tIns="45700">
            <a:normAutofit/>
          </a:bodyPr>
          <a:lstStyle>
            <a:lvl1pPr lvl="0" algn="ctr">
              <a:lnSpc>
                <a:spcPct val="90000"/>
              </a:lnSpc>
              <a:spcBef>
                <a:spcPts val="750"/>
              </a:spcBef>
              <a:spcAft>
                <a:spcPts val="0"/>
              </a:spcAft>
              <a:buClr>
                <a:schemeClr val="dk1"/>
              </a:buClr>
              <a:buSzPts val="1800"/>
              <a:buNone/>
              <a:defRPr sz="1800"/>
            </a:lvl1pPr>
            <a:lvl2pPr lvl="1" algn="ctr">
              <a:lnSpc>
                <a:spcPct val="90000"/>
              </a:lnSpc>
              <a:spcBef>
                <a:spcPts val="375"/>
              </a:spcBef>
              <a:spcAft>
                <a:spcPts val="0"/>
              </a:spcAft>
              <a:buClr>
                <a:schemeClr val="dk1"/>
              </a:buClr>
              <a:buSzPts val="1500"/>
              <a:buNone/>
              <a:defRPr sz="1500"/>
            </a:lvl2pPr>
            <a:lvl3pPr lvl="2" algn="ctr">
              <a:lnSpc>
                <a:spcPct val="90000"/>
              </a:lnSpc>
              <a:spcBef>
                <a:spcPts val="375"/>
              </a:spcBef>
              <a:spcAft>
                <a:spcPts val="0"/>
              </a:spcAft>
              <a:buClr>
                <a:schemeClr val="dk1"/>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
        <p:nvSpPr>
          <p:cNvPr id="14" name="Google Shape;14;p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5" name="Google Shape;15;p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6" name="Google Shape;16;p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17" name="Shape 17"/>
        <p:cNvGrpSpPr/>
        <p:nvPr/>
      </p:nvGrpSpPr>
      <p:grpSpPr>
        <a:xfrm>
          <a:off x="0" y="0"/>
          <a:ext cx="0" cy="0"/>
          <a:chOff x="0" y="0"/>
          <a:chExt cx="0" cy="0"/>
        </a:xfrm>
      </p:grpSpPr>
      <p:sp>
        <p:nvSpPr>
          <p:cNvPr id="18" name="Google Shape;18;p4"/>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9" name="Google Shape;19;p4"/>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20" name="Google Shape;20;p4"/>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1" name="Google Shape;21;p4"/>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2" name="Google Shape;22;p4"/>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3" name="Shape 23"/>
        <p:cNvGrpSpPr/>
        <p:nvPr/>
      </p:nvGrpSpPr>
      <p:grpSpPr>
        <a:xfrm>
          <a:off x="0" y="0"/>
          <a:ext cx="0" cy="0"/>
          <a:chOff x="0" y="0"/>
          <a:chExt cx="0" cy="0"/>
        </a:xfrm>
      </p:grpSpPr>
      <p:sp>
        <p:nvSpPr>
          <p:cNvPr id="24" name="Google Shape;24;p5"/>
          <p:cNvSpPr txBox="1"/>
          <p:nvPr>
            <p:ph type="title"/>
          </p:nvPr>
        </p:nvSpPr>
        <p:spPr>
          <a:xfrm>
            <a:off x="467916" y="2469624"/>
            <a:ext cx="5915025" cy="412062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4500"/>
              <a:buFont typeface="Calibri"/>
              <a:buNone/>
              <a:defRPr sz="45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5" name="Google Shape;25;p5"/>
          <p:cNvSpPr txBox="1"/>
          <p:nvPr>
            <p:ph idx="1" type="body"/>
          </p:nvPr>
        </p:nvSpPr>
        <p:spPr>
          <a:xfrm>
            <a:off x="467916" y="6629226"/>
            <a:ext cx="5915025" cy="216693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sz="1800">
                <a:solidFill>
                  <a:schemeClr val="dk1"/>
                </a:solidFill>
              </a:defRPr>
            </a:lvl1pPr>
            <a:lvl2pPr indent="-228600" lvl="1" marL="914400" algn="l">
              <a:lnSpc>
                <a:spcPct val="90000"/>
              </a:lnSpc>
              <a:spcBef>
                <a:spcPts val="375"/>
              </a:spcBef>
              <a:spcAft>
                <a:spcPts val="0"/>
              </a:spcAft>
              <a:buClr>
                <a:srgbClr val="888888"/>
              </a:buClr>
              <a:buSzPts val="1500"/>
              <a:buNone/>
              <a:defRPr sz="1500">
                <a:solidFill>
                  <a:srgbClr val="888888"/>
                </a:solidFill>
              </a:defRPr>
            </a:lvl2pPr>
            <a:lvl3pPr indent="-228600" lvl="2" marL="1371600" algn="l">
              <a:lnSpc>
                <a:spcPct val="90000"/>
              </a:lnSpc>
              <a:spcBef>
                <a:spcPts val="375"/>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26" name="Google Shape;26;p5"/>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7" name="Google Shape;27;p5"/>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8" name="Google Shape;28;p5"/>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29" name="Shape 29"/>
        <p:cNvGrpSpPr/>
        <p:nvPr/>
      </p:nvGrpSpPr>
      <p:grpSpPr>
        <a:xfrm>
          <a:off x="0" y="0"/>
          <a:ext cx="0" cy="0"/>
          <a:chOff x="0" y="0"/>
          <a:chExt cx="0" cy="0"/>
        </a:xfrm>
      </p:grpSpPr>
      <p:sp>
        <p:nvSpPr>
          <p:cNvPr id="30" name="Google Shape;30;p6"/>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1" name="Google Shape;31;p6"/>
          <p:cNvSpPr txBox="1"/>
          <p:nvPr>
            <p:ph idx="1" type="body"/>
          </p:nvPr>
        </p:nvSpPr>
        <p:spPr>
          <a:xfrm>
            <a:off x="471488"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2" name="Google Shape;32;p6"/>
          <p:cNvSpPr txBox="1"/>
          <p:nvPr>
            <p:ph idx="2" type="body"/>
          </p:nvPr>
        </p:nvSpPr>
        <p:spPr>
          <a:xfrm>
            <a:off x="3471863" y="2637014"/>
            <a:ext cx="2914650" cy="6285266"/>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3" name="Google Shape;33;p6"/>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4" name="Google Shape;34;p6"/>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6"/>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36" name="Shape 36"/>
        <p:cNvGrpSpPr/>
        <p:nvPr/>
      </p:nvGrpSpPr>
      <p:grpSpPr>
        <a:xfrm>
          <a:off x="0" y="0"/>
          <a:ext cx="0" cy="0"/>
          <a:chOff x="0" y="0"/>
          <a:chExt cx="0" cy="0"/>
        </a:xfrm>
      </p:grpSpPr>
      <p:sp>
        <p:nvSpPr>
          <p:cNvPr id="37" name="Google Shape;37;p7"/>
          <p:cNvSpPr txBox="1"/>
          <p:nvPr>
            <p:ph type="title"/>
          </p:nvPr>
        </p:nvSpPr>
        <p:spPr>
          <a:xfrm>
            <a:off x="472381"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8" name="Google Shape;38;p7"/>
          <p:cNvSpPr txBox="1"/>
          <p:nvPr>
            <p:ph idx="1" type="body"/>
          </p:nvPr>
        </p:nvSpPr>
        <p:spPr>
          <a:xfrm>
            <a:off x="472381" y="2428347"/>
            <a:ext cx="2901255"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39" name="Google Shape;39;p7"/>
          <p:cNvSpPr txBox="1"/>
          <p:nvPr>
            <p:ph idx="2" type="body"/>
          </p:nvPr>
        </p:nvSpPr>
        <p:spPr>
          <a:xfrm>
            <a:off x="472381" y="3618442"/>
            <a:ext cx="2901255"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0" name="Google Shape;40;p7"/>
          <p:cNvSpPr txBox="1"/>
          <p:nvPr>
            <p:ph idx="3" type="body"/>
          </p:nvPr>
        </p:nvSpPr>
        <p:spPr>
          <a:xfrm>
            <a:off x="3471863" y="2428347"/>
            <a:ext cx="2915543" cy="1190095"/>
          </a:xfrm>
          <a:prstGeom prst="rect">
            <a:avLst/>
          </a:prstGeom>
          <a:noFill/>
          <a:ln>
            <a:noFill/>
          </a:ln>
        </p:spPr>
        <p:txBody>
          <a:bodyPr anchorCtr="0" anchor="b"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800"/>
              <a:buNone/>
              <a:defRPr b="1" sz="1800"/>
            </a:lvl1pPr>
            <a:lvl2pPr indent="-228600" lvl="1" marL="914400" algn="l">
              <a:lnSpc>
                <a:spcPct val="90000"/>
              </a:lnSpc>
              <a:spcBef>
                <a:spcPts val="375"/>
              </a:spcBef>
              <a:spcAft>
                <a:spcPts val="0"/>
              </a:spcAft>
              <a:buClr>
                <a:schemeClr val="dk1"/>
              </a:buClr>
              <a:buSzPts val="1500"/>
              <a:buNone/>
              <a:defRPr b="1" sz="1500"/>
            </a:lvl2pPr>
            <a:lvl3pPr indent="-228600" lvl="2" marL="1371600" algn="l">
              <a:lnSpc>
                <a:spcPct val="90000"/>
              </a:lnSpc>
              <a:spcBef>
                <a:spcPts val="375"/>
              </a:spcBef>
              <a:spcAft>
                <a:spcPts val="0"/>
              </a:spcAft>
              <a:buClr>
                <a:schemeClr val="dk1"/>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41" name="Google Shape;41;p7"/>
          <p:cNvSpPr txBox="1"/>
          <p:nvPr>
            <p:ph idx="4" type="body"/>
          </p:nvPr>
        </p:nvSpPr>
        <p:spPr>
          <a:xfrm>
            <a:off x="3471863" y="3618442"/>
            <a:ext cx="2915543" cy="5322183"/>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42" name="Google Shape;42;p7"/>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3" name="Google Shape;43;p7"/>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4" name="Google Shape;44;p7"/>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5" name="Shape 45"/>
        <p:cNvGrpSpPr/>
        <p:nvPr/>
      </p:nvGrpSpPr>
      <p:grpSpPr>
        <a:xfrm>
          <a:off x="0" y="0"/>
          <a:ext cx="0" cy="0"/>
          <a:chOff x="0" y="0"/>
          <a:chExt cx="0" cy="0"/>
        </a:xfrm>
      </p:grpSpPr>
      <p:sp>
        <p:nvSpPr>
          <p:cNvPr id="46" name="Google Shape;46;p8"/>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7" name="Google Shape;47;p8"/>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8"/>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9" name="Google Shape;49;p8"/>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0" name="Shape 50"/>
        <p:cNvGrpSpPr/>
        <p:nvPr/>
      </p:nvGrpSpPr>
      <p:grpSpPr>
        <a:xfrm>
          <a:off x="0" y="0"/>
          <a:ext cx="0" cy="0"/>
          <a:chOff x="0" y="0"/>
          <a:chExt cx="0" cy="0"/>
        </a:xfrm>
      </p:grpSpPr>
      <p:sp>
        <p:nvSpPr>
          <p:cNvPr id="51" name="Google Shape;51;p9"/>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9"/>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9"/>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4" name="Shape 54"/>
        <p:cNvGrpSpPr/>
        <p:nvPr/>
      </p:nvGrpSpPr>
      <p:grpSpPr>
        <a:xfrm>
          <a:off x="0" y="0"/>
          <a:ext cx="0" cy="0"/>
          <a:chOff x="0" y="0"/>
          <a:chExt cx="0" cy="0"/>
        </a:xfrm>
      </p:grpSpPr>
      <p:sp>
        <p:nvSpPr>
          <p:cNvPr id="55" name="Google Shape;55;p10"/>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6" name="Google Shape;56;p10"/>
          <p:cNvSpPr txBox="1"/>
          <p:nvPr>
            <p:ph idx="1" type="body"/>
          </p:nvPr>
        </p:nvSpPr>
        <p:spPr>
          <a:xfrm>
            <a:off x="2915543" y="1426283"/>
            <a:ext cx="3471863" cy="7039681"/>
          </a:xfrm>
          <a:prstGeom prst="rect">
            <a:avLst/>
          </a:prstGeom>
          <a:noFill/>
          <a:ln>
            <a:noFill/>
          </a:ln>
        </p:spPr>
        <p:txBody>
          <a:bodyPr anchorCtr="0" anchor="t" bIns="45700" lIns="91425" spcFirstLastPara="1" rIns="91425" wrap="square" tIns="45700">
            <a:normAutofit/>
          </a:bodyPr>
          <a:lstStyle>
            <a:lvl1pPr indent="-381000" lvl="0" marL="457200" algn="l">
              <a:lnSpc>
                <a:spcPct val="90000"/>
              </a:lnSpc>
              <a:spcBef>
                <a:spcPts val="750"/>
              </a:spcBef>
              <a:spcAft>
                <a:spcPts val="0"/>
              </a:spcAft>
              <a:buClr>
                <a:schemeClr val="dk1"/>
              </a:buClr>
              <a:buSzPts val="2400"/>
              <a:buChar char="•"/>
              <a:defRPr sz="2400"/>
            </a:lvl1pPr>
            <a:lvl2pPr indent="-361950" lvl="1" marL="914400" algn="l">
              <a:lnSpc>
                <a:spcPct val="90000"/>
              </a:lnSpc>
              <a:spcBef>
                <a:spcPts val="375"/>
              </a:spcBef>
              <a:spcAft>
                <a:spcPts val="0"/>
              </a:spcAft>
              <a:buClr>
                <a:schemeClr val="dk1"/>
              </a:buClr>
              <a:buSzPts val="2100"/>
              <a:buChar char="•"/>
              <a:defRPr sz="2100"/>
            </a:lvl2pPr>
            <a:lvl3pPr indent="-342900" lvl="2" marL="1371600" algn="l">
              <a:lnSpc>
                <a:spcPct val="90000"/>
              </a:lnSpc>
              <a:spcBef>
                <a:spcPts val="375"/>
              </a:spcBef>
              <a:spcAft>
                <a:spcPts val="0"/>
              </a:spcAft>
              <a:buClr>
                <a:schemeClr val="dk1"/>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57" name="Google Shape;57;p10"/>
          <p:cNvSpPr txBox="1"/>
          <p:nvPr>
            <p:ph idx="2"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58" name="Google Shape;58;p10"/>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9" name="Google Shape;59;p10"/>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10"/>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1" name="Shape 61"/>
        <p:cNvGrpSpPr/>
        <p:nvPr/>
      </p:nvGrpSpPr>
      <p:grpSpPr>
        <a:xfrm>
          <a:off x="0" y="0"/>
          <a:ext cx="0" cy="0"/>
          <a:chOff x="0" y="0"/>
          <a:chExt cx="0" cy="0"/>
        </a:xfrm>
      </p:grpSpPr>
      <p:sp>
        <p:nvSpPr>
          <p:cNvPr id="62" name="Google Shape;62;p11"/>
          <p:cNvSpPr txBox="1"/>
          <p:nvPr>
            <p:ph type="title"/>
          </p:nvPr>
        </p:nvSpPr>
        <p:spPr>
          <a:xfrm>
            <a:off x="472381" y="660400"/>
            <a:ext cx="2211884" cy="2311400"/>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chemeClr val="dk1"/>
              </a:buClr>
              <a:buSzPts val="2400"/>
              <a:buFont typeface="Calibri"/>
              <a:buNone/>
              <a:defRPr sz="24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3" name="Google Shape;63;p11"/>
          <p:cNvSpPr/>
          <p:nvPr>
            <p:ph idx="2" type="pic"/>
          </p:nvPr>
        </p:nvSpPr>
        <p:spPr>
          <a:xfrm>
            <a:off x="2915543" y="1426283"/>
            <a:ext cx="3471863" cy="7039681"/>
          </a:xfrm>
          <a:prstGeom prst="rect">
            <a:avLst/>
          </a:prstGeom>
          <a:noFill/>
          <a:ln>
            <a:noFill/>
          </a:ln>
        </p:spPr>
      </p:sp>
      <p:sp>
        <p:nvSpPr>
          <p:cNvPr id="64" name="Google Shape;64;p11"/>
          <p:cNvSpPr txBox="1"/>
          <p:nvPr>
            <p:ph idx="1" type="body"/>
          </p:nvPr>
        </p:nvSpPr>
        <p:spPr>
          <a:xfrm>
            <a:off x="472381" y="2971800"/>
            <a:ext cx="2211884" cy="5505627"/>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dk1"/>
              </a:buClr>
              <a:buSzPts val="1200"/>
              <a:buNone/>
              <a:defRPr sz="1200"/>
            </a:lvl1pPr>
            <a:lvl2pPr indent="-228600" lvl="1" marL="914400" algn="l">
              <a:lnSpc>
                <a:spcPct val="90000"/>
              </a:lnSpc>
              <a:spcBef>
                <a:spcPts val="375"/>
              </a:spcBef>
              <a:spcAft>
                <a:spcPts val="0"/>
              </a:spcAft>
              <a:buClr>
                <a:schemeClr val="dk1"/>
              </a:buClr>
              <a:buSzPts val="1050"/>
              <a:buNone/>
              <a:defRPr sz="1050"/>
            </a:lvl2pPr>
            <a:lvl3pPr indent="-228600" lvl="2" marL="1371600" algn="l">
              <a:lnSpc>
                <a:spcPct val="90000"/>
              </a:lnSpc>
              <a:spcBef>
                <a:spcPts val="375"/>
              </a:spcBef>
              <a:spcAft>
                <a:spcPts val="0"/>
              </a:spcAft>
              <a:buClr>
                <a:schemeClr val="dk1"/>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65" name="Google Shape;65;p11"/>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6" name="Google Shape;66;p11"/>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7" name="Google Shape;67;p11"/>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68" name="Shape 68"/>
        <p:cNvGrpSpPr/>
        <p:nvPr/>
      </p:nvGrpSpPr>
      <p:grpSpPr>
        <a:xfrm>
          <a:off x="0" y="0"/>
          <a:ext cx="0" cy="0"/>
          <a:chOff x="0" y="0"/>
          <a:chExt cx="0" cy="0"/>
        </a:xfrm>
      </p:grpSpPr>
      <p:sp>
        <p:nvSpPr>
          <p:cNvPr id="69" name="Google Shape;69;p12"/>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0" name="Google Shape;70;p12"/>
          <p:cNvSpPr txBox="1"/>
          <p:nvPr>
            <p:ph idx="1" type="body"/>
          </p:nvPr>
        </p:nvSpPr>
        <p:spPr>
          <a:xfrm rot="5400000">
            <a:off x="286367" y="2822135"/>
            <a:ext cx="6285266" cy="5915025"/>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1" name="Google Shape;71;p1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3" name="Google Shape;73;p1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4" name="Shape 74"/>
        <p:cNvGrpSpPr/>
        <p:nvPr/>
      </p:nvGrpSpPr>
      <p:grpSpPr>
        <a:xfrm>
          <a:off x="0" y="0"/>
          <a:ext cx="0" cy="0"/>
          <a:chOff x="0" y="0"/>
          <a:chExt cx="0" cy="0"/>
        </a:xfrm>
      </p:grpSpPr>
      <p:sp>
        <p:nvSpPr>
          <p:cNvPr id="75" name="Google Shape;75;p13"/>
          <p:cNvSpPr txBox="1"/>
          <p:nvPr>
            <p:ph type="title"/>
          </p:nvPr>
        </p:nvSpPr>
        <p:spPr>
          <a:xfrm rot="5400000">
            <a:off x="1449696" y="3985464"/>
            <a:ext cx="8394877" cy="1478756"/>
          </a:xfrm>
          <a:prstGeom prst="rect">
            <a:avLst/>
          </a:prstGeom>
          <a:noFill/>
          <a:ln>
            <a:noFill/>
          </a:ln>
        </p:spPr>
        <p:txBody>
          <a:bodyPr anchorCtr="0" anchor="ctr" bIns="45700" lIns="91425" spcFirstLastPara="1" rIns="91425" wrap="square" tIns="4570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6" name="Google Shape;76;p13"/>
          <p:cNvSpPr txBox="1"/>
          <p:nvPr>
            <p:ph idx="1" type="body"/>
          </p:nvPr>
        </p:nvSpPr>
        <p:spPr>
          <a:xfrm rot="5400000">
            <a:off x="-1550679" y="2549570"/>
            <a:ext cx="8394877" cy="4350544"/>
          </a:xfrm>
          <a:prstGeom prst="rect">
            <a:avLst/>
          </a:prstGeom>
          <a:noFill/>
          <a:ln>
            <a:noFill/>
          </a:ln>
        </p:spPr>
        <p:txBody>
          <a:bodyPr anchorCtr="0" anchor="t" bIns="45700" lIns="91425" spcFirstLastPara="1" rIns="91425" wrap="square" tIns="45700">
            <a:normAutofit/>
          </a:bodyPr>
          <a:lstStyle>
            <a:lvl1pPr indent="-342900" lvl="0" marL="457200" algn="l">
              <a:lnSpc>
                <a:spcPct val="90000"/>
              </a:lnSpc>
              <a:spcBef>
                <a:spcPts val="750"/>
              </a:spcBef>
              <a:spcAft>
                <a:spcPts val="0"/>
              </a:spcAft>
              <a:buClr>
                <a:schemeClr val="dk1"/>
              </a:buClr>
              <a:buSzPts val="1800"/>
              <a:buChar char="•"/>
              <a:defRPr/>
            </a:lvl1pPr>
            <a:lvl2pPr indent="-342900" lvl="1" marL="914400" algn="l">
              <a:lnSpc>
                <a:spcPct val="90000"/>
              </a:lnSpc>
              <a:spcBef>
                <a:spcPts val="375"/>
              </a:spcBef>
              <a:spcAft>
                <a:spcPts val="0"/>
              </a:spcAft>
              <a:buClr>
                <a:schemeClr val="dk1"/>
              </a:buClr>
              <a:buSzPts val="1800"/>
              <a:buChar char="•"/>
              <a:defRPr/>
            </a:lvl2pPr>
            <a:lvl3pPr indent="-342900" lvl="2" marL="1371600" algn="l">
              <a:lnSpc>
                <a:spcPct val="90000"/>
              </a:lnSpc>
              <a:spcBef>
                <a:spcPts val="375"/>
              </a:spcBef>
              <a:spcAft>
                <a:spcPts val="0"/>
              </a:spcAft>
              <a:buClr>
                <a:schemeClr val="dk1"/>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7" name="Google Shape;77;p13"/>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3"/>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3"/>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2"/>
          <p:cNvSpPr txBox="1"/>
          <p:nvPr>
            <p:ph type="title"/>
          </p:nvPr>
        </p:nvSpPr>
        <p:spPr>
          <a:xfrm>
            <a:off x="471488" y="527405"/>
            <a:ext cx="5915025" cy="1914702"/>
          </a:xfrm>
          <a:prstGeom prst="rect">
            <a:avLst/>
          </a:prstGeom>
          <a:noFill/>
          <a:ln>
            <a:noFill/>
          </a:ln>
        </p:spPr>
        <p:txBody>
          <a:bodyPr anchorCtr="0" anchor="ctr" bIns="45700" lIns="91425" spcFirstLastPara="1" rIns="91425" wrap="square" tIns="45700">
            <a:normAutofit/>
          </a:bodyPr>
          <a:lstStyle>
            <a:lvl1pPr lvl="0" marR="0" rtl="0" algn="l">
              <a:lnSpc>
                <a:spcPct val="90000"/>
              </a:lnSpc>
              <a:spcBef>
                <a:spcPts val="0"/>
              </a:spcBef>
              <a:spcAft>
                <a:spcPts val="0"/>
              </a:spcAft>
              <a:buClr>
                <a:schemeClr val="dk1"/>
              </a:buClr>
              <a:buSzPts val="3300"/>
              <a:buFont typeface="Calibri"/>
              <a:buNone/>
              <a:defRPr b="0" i="0" sz="3300" u="none" cap="none" strike="noStrik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2"/>
          <p:cNvSpPr txBox="1"/>
          <p:nvPr>
            <p:ph idx="1" type="body"/>
          </p:nvPr>
        </p:nvSpPr>
        <p:spPr>
          <a:xfrm>
            <a:off x="471488" y="2637014"/>
            <a:ext cx="5915025" cy="6285266"/>
          </a:xfrm>
          <a:prstGeom prst="rect">
            <a:avLst/>
          </a:prstGeom>
          <a:noFill/>
          <a:ln>
            <a:noFill/>
          </a:ln>
        </p:spPr>
        <p:txBody>
          <a:bodyPr anchorCtr="0" anchor="t" bIns="45700" lIns="91425" spcFirstLastPara="1" rIns="91425" wrap="square" tIns="45700">
            <a:normAutofit/>
          </a:bodyPr>
          <a:lstStyle>
            <a:lvl1pPr indent="-361950" lvl="0" marL="457200" marR="0" rtl="0" algn="l">
              <a:lnSpc>
                <a:spcPct val="90000"/>
              </a:lnSpc>
              <a:spcBef>
                <a:spcPts val="750"/>
              </a:spcBef>
              <a:spcAft>
                <a:spcPts val="0"/>
              </a:spcAft>
              <a:buClr>
                <a:schemeClr val="dk1"/>
              </a:buClr>
              <a:buSzPts val="2100"/>
              <a:buFont typeface="Arial"/>
              <a:buChar char="•"/>
              <a:defRPr b="0" i="0" sz="2100" u="none" cap="none" strike="noStrike">
                <a:solidFill>
                  <a:schemeClr val="dk1"/>
                </a:solidFill>
                <a:latin typeface="Calibri"/>
                <a:ea typeface="Calibri"/>
                <a:cs typeface="Calibri"/>
                <a:sym typeface="Calibri"/>
              </a:defRPr>
            </a:lvl1pPr>
            <a:lvl2pPr indent="-342900" lvl="1" marL="9144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Calibri"/>
                <a:ea typeface="Calibri"/>
                <a:cs typeface="Calibri"/>
                <a:sym typeface="Calibri"/>
              </a:defRPr>
            </a:lvl2pPr>
            <a:lvl3pPr indent="-323850" lvl="2" marL="1371600" marR="0" rtl="0" algn="l">
              <a:lnSpc>
                <a:spcPct val="90000"/>
              </a:lnSpc>
              <a:spcBef>
                <a:spcPts val="375"/>
              </a:spcBef>
              <a:spcAft>
                <a:spcPts val="0"/>
              </a:spcAft>
              <a:buClr>
                <a:schemeClr val="dk1"/>
              </a:buClr>
              <a:buSzPts val="1500"/>
              <a:buFont typeface="Arial"/>
              <a:buChar char="•"/>
              <a:defRPr b="0" i="0" sz="1500" u="none" cap="none" strike="noStrike">
                <a:solidFill>
                  <a:schemeClr val="dk1"/>
                </a:solidFill>
                <a:latin typeface="Calibri"/>
                <a:ea typeface="Calibri"/>
                <a:cs typeface="Calibri"/>
                <a:sym typeface="Calibri"/>
              </a:defRPr>
            </a:lvl3pPr>
            <a:lvl4pPr indent="-314325" lvl="3" marL="1828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4pPr>
            <a:lvl5pPr indent="-314325" lvl="4" marL="22860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8" name="Google Shape;8;p2"/>
          <p:cNvSpPr txBox="1"/>
          <p:nvPr>
            <p:ph idx="10" type="dt"/>
          </p:nvPr>
        </p:nvSpPr>
        <p:spPr>
          <a:xfrm>
            <a:off x="471488" y="9181397"/>
            <a:ext cx="1543050" cy="527403"/>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9" name="Google Shape;9;p2"/>
          <p:cNvSpPr txBox="1"/>
          <p:nvPr>
            <p:ph idx="11" type="ftr"/>
          </p:nvPr>
        </p:nvSpPr>
        <p:spPr>
          <a:xfrm>
            <a:off x="2271713" y="9181397"/>
            <a:ext cx="2314575" cy="527403"/>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9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 name="Google Shape;10;p2"/>
          <p:cNvSpPr txBox="1"/>
          <p:nvPr>
            <p:ph idx="12" type="sldNum"/>
          </p:nvPr>
        </p:nvSpPr>
        <p:spPr>
          <a:xfrm>
            <a:off x="4843463" y="9181397"/>
            <a:ext cx="1543050" cy="527403"/>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900" u="none" cap="none" strike="noStrike">
                <a:solidFill>
                  <a:srgbClr val="888888"/>
                </a:solidFill>
                <a:latin typeface="Calibri"/>
                <a:ea typeface="Calibri"/>
                <a:cs typeface="Calibri"/>
                <a:sym typeface="Calibri"/>
              </a:defRPr>
            </a:lvl1pPr>
            <a:lvl2pPr indent="0" lvl="1" marL="0" marR="0" rtl="0" algn="r">
              <a:spcBef>
                <a:spcPts val="0"/>
              </a:spcBef>
              <a:buNone/>
              <a:defRPr b="0" i="0" sz="900" u="none" cap="none" strike="noStrike">
                <a:solidFill>
                  <a:srgbClr val="888888"/>
                </a:solidFill>
                <a:latin typeface="Calibri"/>
                <a:ea typeface="Calibri"/>
                <a:cs typeface="Calibri"/>
                <a:sym typeface="Calibri"/>
              </a:defRPr>
            </a:lvl2pPr>
            <a:lvl3pPr indent="0" lvl="2" marL="0" marR="0" rtl="0" algn="r">
              <a:spcBef>
                <a:spcPts val="0"/>
              </a:spcBef>
              <a:buNone/>
              <a:defRPr b="0" i="0" sz="900" u="none" cap="none" strike="noStrike">
                <a:solidFill>
                  <a:srgbClr val="888888"/>
                </a:solidFill>
                <a:latin typeface="Calibri"/>
                <a:ea typeface="Calibri"/>
                <a:cs typeface="Calibri"/>
                <a:sym typeface="Calibri"/>
              </a:defRPr>
            </a:lvl3pPr>
            <a:lvl4pPr indent="0" lvl="3" marL="0" marR="0" rtl="0" algn="r">
              <a:spcBef>
                <a:spcPts val="0"/>
              </a:spcBef>
              <a:buNone/>
              <a:defRPr b="0" i="0" sz="900" u="none" cap="none" strike="noStrike">
                <a:solidFill>
                  <a:srgbClr val="888888"/>
                </a:solidFill>
                <a:latin typeface="Calibri"/>
                <a:ea typeface="Calibri"/>
                <a:cs typeface="Calibri"/>
                <a:sym typeface="Calibri"/>
              </a:defRPr>
            </a:lvl4pPr>
            <a:lvl5pPr indent="0" lvl="4" marL="0" marR="0" rtl="0" algn="r">
              <a:spcBef>
                <a:spcPts val="0"/>
              </a:spcBef>
              <a:buNone/>
              <a:defRPr b="0" i="0" sz="900" u="none" cap="none" strike="noStrike">
                <a:solidFill>
                  <a:srgbClr val="888888"/>
                </a:solidFill>
                <a:latin typeface="Calibri"/>
                <a:ea typeface="Calibri"/>
                <a:cs typeface="Calibri"/>
                <a:sym typeface="Calibri"/>
              </a:defRPr>
            </a:lvl5pPr>
            <a:lvl6pPr indent="0" lvl="5" marL="0" marR="0" rtl="0" algn="r">
              <a:spcBef>
                <a:spcPts val="0"/>
              </a:spcBef>
              <a:buNone/>
              <a:defRPr b="0" i="0" sz="900" u="none" cap="none" strike="noStrike">
                <a:solidFill>
                  <a:srgbClr val="888888"/>
                </a:solidFill>
                <a:latin typeface="Calibri"/>
                <a:ea typeface="Calibri"/>
                <a:cs typeface="Calibri"/>
                <a:sym typeface="Calibri"/>
              </a:defRPr>
            </a:lvl6pPr>
            <a:lvl7pPr indent="0" lvl="6" marL="0" marR="0" rtl="0" algn="r">
              <a:spcBef>
                <a:spcPts val="0"/>
              </a:spcBef>
              <a:buNone/>
              <a:defRPr b="0" i="0" sz="900" u="none" cap="none" strike="noStrike">
                <a:solidFill>
                  <a:srgbClr val="888888"/>
                </a:solidFill>
                <a:latin typeface="Calibri"/>
                <a:ea typeface="Calibri"/>
                <a:cs typeface="Calibri"/>
                <a:sym typeface="Calibri"/>
              </a:defRPr>
            </a:lvl7pPr>
            <a:lvl8pPr indent="0" lvl="7" marL="0" marR="0" rtl="0" algn="r">
              <a:spcBef>
                <a:spcPts val="0"/>
              </a:spcBef>
              <a:buNone/>
              <a:defRPr b="0" i="0" sz="900" u="none" cap="none" strike="noStrike">
                <a:solidFill>
                  <a:srgbClr val="888888"/>
                </a:solidFill>
                <a:latin typeface="Calibri"/>
                <a:ea typeface="Calibri"/>
                <a:cs typeface="Calibri"/>
                <a:sym typeface="Calibri"/>
              </a:defRPr>
            </a:lvl8pPr>
            <a:lvl9pPr indent="0" lvl="8" marL="0" marR="0" rtl="0" algn="r">
              <a:spcBef>
                <a:spcPts val="0"/>
              </a:spcBef>
              <a:buNone/>
              <a:defRPr b="0" i="0" sz="900" u="none" cap="none" strike="noStrike">
                <a:solidFill>
                  <a:srgbClr val="888888"/>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3.jpg"/><Relationship Id="rId4" Type="http://schemas.openxmlformats.org/officeDocument/2006/relationships/image" Target="../media/image1.jpg"/><Relationship Id="rId5"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83" name="Shape 83"/>
        <p:cNvGrpSpPr/>
        <p:nvPr/>
      </p:nvGrpSpPr>
      <p:grpSpPr>
        <a:xfrm>
          <a:off x="0" y="0"/>
          <a:ext cx="0" cy="0"/>
          <a:chOff x="0" y="0"/>
          <a:chExt cx="0" cy="0"/>
        </a:xfrm>
      </p:grpSpPr>
      <p:sp>
        <p:nvSpPr>
          <p:cNvPr id="84" name="Google Shape;84;p1"/>
          <p:cNvSpPr txBox="1"/>
          <p:nvPr/>
        </p:nvSpPr>
        <p:spPr>
          <a:xfrm>
            <a:off x="74222" y="87731"/>
            <a:ext cx="6601200" cy="369300"/>
          </a:xfrm>
          <a:prstGeom prst="rect">
            <a:avLst/>
          </a:prstGeom>
          <a:noFill/>
          <a:ln cap="flat" cmpd="sng" w="38100">
            <a:solidFill>
              <a:srgbClr val="00B050"/>
            </a:solidFill>
            <a:prstDash val="solid"/>
            <a:round/>
            <a:headEnd len="sm" w="sm" type="none"/>
            <a:tailEnd len="sm" w="sm" type="none"/>
          </a:ln>
        </p:spPr>
        <p:txBody>
          <a:bodyPr anchorCtr="0" anchor="t" bIns="45700" lIns="91425" spcFirstLastPara="1" rIns="91425" wrap="square" tIns="45700">
            <a:spAutoFit/>
          </a:bodyPr>
          <a:lstStyle/>
          <a:p>
            <a:pPr indent="0" lvl="0" marL="0" marR="0" rtl="0" algn="ctr">
              <a:spcBef>
                <a:spcPts val="0"/>
              </a:spcBef>
              <a:spcAft>
                <a:spcPts val="0"/>
              </a:spcAft>
              <a:buNone/>
            </a:pPr>
            <a:r>
              <a:rPr b="0" i="0" lang="en-GB" sz="1800" u="none" cap="none" strike="noStrike">
                <a:solidFill>
                  <a:schemeClr val="dk1"/>
                </a:solidFill>
                <a:latin typeface="Calibri"/>
                <a:ea typeface="Calibri"/>
                <a:cs typeface="Calibri"/>
                <a:sym typeface="Calibri"/>
              </a:rPr>
              <a:t>The Spring Trust– Knowledge Organiser</a:t>
            </a:r>
            <a:endParaRPr b="0" i="0" sz="1800" u="none" cap="none" strike="noStrike">
              <a:solidFill>
                <a:schemeClr val="dk1"/>
              </a:solidFill>
              <a:latin typeface="Calibri"/>
              <a:ea typeface="Calibri"/>
              <a:cs typeface="Calibri"/>
              <a:sym typeface="Calibri"/>
            </a:endParaRPr>
          </a:p>
        </p:txBody>
      </p:sp>
      <p:graphicFrame>
        <p:nvGraphicFramePr>
          <p:cNvPr id="85" name="Google Shape;85;p1"/>
          <p:cNvGraphicFramePr/>
          <p:nvPr/>
        </p:nvGraphicFramePr>
        <p:xfrm>
          <a:off x="100209" y="576743"/>
          <a:ext cx="3000000" cy="3000000"/>
        </p:xfrm>
        <a:graphic>
          <a:graphicData uri="http://schemas.openxmlformats.org/drawingml/2006/table">
            <a:tbl>
              <a:tblPr bandRow="1" firstRow="1">
                <a:noFill/>
                <a:tableStyleId>{7C1596E9-1728-42CF-9548-5D40CDE3A299}</a:tableStyleId>
              </a:tblPr>
              <a:tblGrid>
                <a:gridCol w="2183075"/>
                <a:gridCol w="2183075"/>
                <a:gridCol w="2183075"/>
              </a:tblGrid>
              <a:tr h="370850">
                <a:tc>
                  <a:txBody>
                    <a:bodyPr/>
                    <a:lstStyle/>
                    <a:p>
                      <a:pPr indent="0" lvl="0" marL="0" marR="0" rtl="0" algn="ctr">
                        <a:spcBef>
                          <a:spcPts val="0"/>
                        </a:spcBef>
                        <a:spcAft>
                          <a:spcPts val="0"/>
                        </a:spcAft>
                        <a:buNone/>
                      </a:pPr>
                      <a:r>
                        <a:rPr b="1" lang="en-GB" sz="1350" u="none" cap="none" strike="noStrike"/>
                        <a:t>History Focus</a:t>
                      </a:r>
                      <a:endParaRPr b="1" sz="1350" u="none" cap="none" strike="noStrike"/>
                    </a:p>
                  </a:txBody>
                  <a:tcPr marT="45725" marB="45725" marR="91450" marL="91450"/>
                </a:tc>
                <a:tc>
                  <a:txBody>
                    <a:bodyPr/>
                    <a:lstStyle/>
                    <a:p>
                      <a:pPr indent="0" lvl="0" marL="0" marR="0" rtl="0" algn="ctr">
                        <a:spcBef>
                          <a:spcPts val="0"/>
                        </a:spcBef>
                        <a:spcAft>
                          <a:spcPts val="0"/>
                        </a:spcAft>
                        <a:buNone/>
                      </a:pPr>
                      <a:r>
                        <a:rPr b="1" lang="en-GB" sz="1350" u="none" cap="none" strike="noStrike"/>
                        <a:t>Ice Age</a:t>
                      </a:r>
                      <a:endParaRPr b="1" sz="1350" u="none" cap="none" strike="noStrike"/>
                    </a:p>
                  </a:txBody>
                  <a:tcPr marT="45725" marB="45725" marR="91450" marL="91450">
                    <a:solidFill>
                      <a:srgbClr val="FFFF00"/>
                    </a:solidFill>
                  </a:tcPr>
                </a:tc>
                <a:tc>
                  <a:txBody>
                    <a:bodyPr/>
                    <a:lstStyle/>
                    <a:p>
                      <a:pPr indent="0" lvl="0" marL="0" marR="0" rtl="0" algn="ctr">
                        <a:spcBef>
                          <a:spcPts val="0"/>
                        </a:spcBef>
                        <a:spcAft>
                          <a:spcPts val="0"/>
                        </a:spcAft>
                        <a:buNone/>
                      </a:pPr>
                      <a:r>
                        <a:rPr b="1" lang="en-GB" sz="1350" u="none" cap="none" strike="noStrike"/>
                        <a:t>Year 1</a:t>
                      </a:r>
                      <a:endParaRPr b="1" sz="1350" u="none" cap="none" strike="noStrike"/>
                    </a:p>
                  </a:txBody>
                  <a:tcPr marT="45725" marB="45725" marR="91450" marL="91450"/>
                </a:tc>
              </a:tr>
            </a:tbl>
          </a:graphicData>
        </a:graphic>
      </p:graphicFrame>
      <p:graphicFrame>
        <p:nvGraphicFramePr>
          <p:cNvPr id="86" name="Google Shape;86;p1"/>
          <p:cNvGraphicFramePr/>
          <p:nvPr/>
        </p:nvGraphicFramePr>
        <p:xfrm>
          <a:off x="134743" y="6452235"/>
          <a:ext cx="3000000" cy="3000000"/>
        </p:xfrm>
        <a:graphic>
          <a:graphicData uri="http://schemas.openxmlformats.org/drawingml/2006/table">
            <a:tbl>
              <a:tblPr bandRow="1" firstRow="1">
                <a:noFill/>
                <a:tableStyleId>{7C1596E9-1728-42CF-9548-5D40CDE3A299}</a:tableStyleId>
              </a:tblPr>
              <a:tblGrid>
                <a:gridCol w="3166050"/>
              </a:tblGrid>
              <a:tr h="393925">
                <a:tc>
                  <a:txBody>
                    <a:bodyPr/>
                    <a:lstStyle/>
                    <a:p>
                      <a:pPr indent="0" lvl="0" marL="0" marR="0" rtl="0" algn="ctr">
                        <a:spcBef>
                          <a:spcPts val="0"/>
                        </a:spcBef>
                        <a:spcAft>
                          <a:spcPts val="0"/>
                        </a:spcAft>
                        <a:buNone/>
                      </a:pPr>
                      <a:r>
                        <a:rPr b="1" lang="en-GB" sz="1350" u="none" cap="none" strike="noStrike"/>
                        <a:t>Diagrams and Symbols</a:t>
                      </a:r>
                      <a:endParaRPr b="1" sz="1350" u="none" cap="none" strike="noStrike"/>
                    </a:p>
                  </a:txBody>
                  <a:tcPr marT="45725" marB="45725" marR="91450" marL="91450">
                    <a:solidFill>
                      <a:srgbClr val="E1EFD8"/>
                    </a:solidFill>
                  </a:tcPr>
                </a:tc>
              </a:tr>
              <a:tr h="2970800">
                <a:tc>
                  <a:txBody>
                    <a:bodyPr/>
                    <a:lstStyle/>
                    <a:p>
                      <a:pPr indent="0" lvl="0" marL="0" marR="0" rtl="0" algn="l">
                        <a:spcBef>
                          <a:spcPts val="0"/>
                        </a:spcBef>
                        <a:spcAft>
                          <a:spcPts val="0"/>
                        </a:spcAft>
                        <a:buNone/>
                      </a:pPr>
                      <a:r>
                        <a:t/>
                      </a:r>
                      <a:endParaRPr sz="1350"/>
                    </a:p>
                    <a:p>
                      <a:pPr indent="0" lvl="0" marL="0" marR="0" rtl="0" algn="l">
                        <a:spcBef>
                          <a:spcPts val="0"/>
                        </a:spcBef>
                        <a:spcAft>
                          <a:spcPts val="0"/>
                        </a:spcAft>
                        <a:buNone/>
                      </a:pPr>
                      <a:r>
                        <a:t/>
                      </a:r>
                      <a:endParaRPr sz="1350"/>
                    </a:p>
                    <a:p>
                      <a:pPr indent="0" lvl="0" marL="0" marR="0" rtl="0" algn="l">
                        <a:spcBef>
                          <a:spcPts val="0"/>
                        </a:spcBef>
                        <a:spcAft>
                          <a:spcPts val="0"/>
                        </a:spcAft>
                        <a:buNone/>
                      </a:pPr>
                      <a:r>
                        <a:t/>
                      </a:r>
                      <a:endParaRPr sz="1350"/>
                    </a:p>
                    <a:p>
                      <a:pPr indent="0" lvl="0" marL="0" marR="0" rtl="0" algn="l">
                        <a:spcBef>
                          <a:spcPts val="0"/>
                        </a:spcBef>
                        <a:spcAft>
                          <a:spcPts val="0"/>
                        </a:spcAft>
                        <a:buNone/>
                      </a:pPr>
                      <a:r>
                        <a:t/>
                      </a:r>
                      <a:endParaRPr sz="1350"/>
                    </a:p>
                    <a:p>
                      <a:pPr indent="0" lvl="0" marL="0" marR="0" rtl="0" algn="l">
                        <a:spcBef>
                          <a:spcPts val="0"/>
                        </a:spcBef>
                        <a:spcAft>
                          <a:spcPts val="0"/>
                        </a:spcAft>
                        <a:buNone/>
                      </a:pPr>
                      <a:r>
                        <a:t/>
                      </a:r>
                      <a:endParaRPr sz="1350"/>
                    </a:p>
                    <a:p>
                      <a:pPr indent="0" lvl="0" marL="0" marR="0" rtl="0" algn="l">
                        <a:spcBef>
                          <a:spcPts val="0"/>
                        </a:spcBef>
                        <a:spcAft>
                          <a:spcPts val="0"/>
                        </a:spcAft>
                        <a:buNone/>
                      </a:pPr>
                      <a:r>
                        <a:t/>
                      </a:r>
                      <a:endParaRPr sz="1350"/>
                    </a:p>
                    <a:p>
                      <a:pPr indent="0" lvl="0" marL="0" marR="0" rtl="0" algn="l">
                        <a:spcBef>
                          <a:spcPts val="0"/>
                        </a:spcBef>
                        <a:spcAft>
                          <a:spcPts val="0"/>
                        </a:spcAft>
                        <a:buNone/>
                      </a:pPr>
                      <a:r>
                        <a:t/>
                      </a:r>
                      <a:endParaRPr sz="1350"/>
                    </a:p>
                  </a:txBody>
                  <a:tcPr marT="45725" marB="45725" marR="91450" marL="91450"/>
                </a:tc>
              </a:tr>
            </a:tbl>
          </a:graphicData>
        </a:graphic>
      </p:graphicFrame>
      <p:graphicFrame>
        <p:nvGraphicFramePr>
          <p:cNvPr id="87" name="Google Shape;87;p1"/>
          <p:cNvGraphicFramePr/>
          <p:nvPr/>
        </p:nvGraphicFramePr>
        <p:xfrm>
          <a:off x="3382027" y="3725425"/>
          <a:ext cx="3000000" cy="3000000"/>
        </p:xfrm>
        <a:graphic>
          <a:graphicData uri="http://schemas.openxmlformats.org/drawingml/2006/table">
            <a:tbl>
              <a:tblPr bandRow="1" firstRow="1">
                <a:noFill/>
                <a:tableStyleId>{7C1596E9-1728-42CF-9548-5D40CDE3A299}</a:tableStyleId>
              </a:tblPr>
              <a:tblGrid>
                <a:gridCol w="996525"/>
                <a:gridCol w="2270875"/>
              </a:tblGrid>
              <a:tr h="291700">
                <a:tc gridSpan="2">
                  <a:txBody>
                    <a:bodyPr/>
                    <a:lstStyle/>
                    <a:p>
                      <a:pPr indent="0" lvl="0" marL="0" marR="0" rtl="0" algn="ctr">
                        <a:spcBef>
                          <a:spcPts val="0"/>
                        </a:spcBef>
                        <a:spcAft>
                          <a:spcPts val="0"/>
                        </a:spcAft>
                        <a:buNone/>
                      </a:pPr>
                      <a:r>
                        <a:rPr b="1" lang="en-GB" sz="1350"/>
                        <a:t>What?</a:t>
                      </a:r>
                      <a:r>
                        <a:rPr b="1" lang="en-GB" sz="1350"/>
                        <a:t> (Key vocab)</a:t>
                      </a:r>
                      <a:endParaRPr b="1" sz="1350"/>
                    </a:p>
                  </a:txBody>
                  <a:tcPr marT="45725" marB="45725" marR="91450" marL="91450">
                    <a:solidFill>
                      <a:srgbClr val="E1EFD8"/>
                    </a:solidFill>
                  </a:tcPr>
                </a:tc>
                <a:tc hMerge="1"/>
              </a:tr>
              <a:tr h="291700">
                <a:tc>
                  <a:txBody>
                    <a:bodyPr/>
                    <a:lstStyle/>
                    <a:p>
                      <a:pPr indent="0" lvl="0" marL="0" marR="0" rtl="0" algn="ctr">
                        <a:spcBef>
                          <a:spcPts val="0"/>
                        </a:spcBef>
                        <a:spcAft>
                          <a:spcPts val="0"/>
                        </a:spcAft>
                        <a:buNone/>
                      </a:pPr>
                      <a:r>
                        <a:rPr b="1" lang="en-GB" sz="1350"/>
                        <a:t>Spelling</a:t>
                      </a:r>
                      <a:endParaRPr b="1" sz="1350"/>
                    </a:p>
                  </a:txBody>
                  <a:tcPr marT="45725" marB="45725" marR="91450" marL="91450">
                    <a:solidFill>
                      <a:srgbClr val="E1EFD8"/>
                    </a:solidFill>
                  </a:tcPr>
                </a:tc>
                <a:tc>
                  <a:txBody>
                    <a:bodyPr/>
                    <a:lstStyle/>
                    <a:p>
                      <a:pPr indent="0" lvl="0" marL="0" marR="0" rtl="0" algn="ctr">
                        <a:spcBef>
                          <a:spcPts val="0"/>
                        </a:spcBef>
                        <a:spcAft>
                          <a:spcPts val="0"/>
                        </a:spcAft>
                        <a:buNone/>
                      </a:pPr>
                      <a:r>
                        <a:rPr b="1" lang="en-GB" sz="1350"/>
                        <a:t>Definition</a:t>
                      </a:r>
                      <a:endParaRPr b="1" sz="1350"/>
                    </a:p>
                  </a:txBody>
                  <a:tcPr marT="45725" marB="45725" marR="91450" marL="91450">
                    <a:solidFill>
                      <a:srgbClr val="E1EFD8"/>
                    </a:solidFill>
                  </a:tcPr>
                </a:tc>
              </a:tr>
              <a:tr h="538500">
                <a:tc>
                  <a:txBody>
                    <a:bodyPr/>
                    <a:lstStyle/>
                    <a:p>
                      <a:pPr indent="0" lvl="0" marL="0" marR="0" rtl="0" algn="ctr">
                        <a:spcBef>
                          <a:spcPts val="0"/>
                        </a:spcBef>
                        <a:spcAft>
                          <a:spcPts val="0"/>
                        </a:spcAft>
                        <a:buNone/>
                      </a:pPr>
                      <a:r>
                        <a:rPr lang="en-GB" sz="1000"/>
                        <a:t>Ice</a:t>
                      </a:r>
                      <a:r>
                        <a:rPr lang="en-GB" sz="1000"/>
                        <a:t> Age</a:t>
                      </a:r>
                      <a:endParaRPr sz="1000"/>
                    </a:p>
                  </a:txBody>
                  <a:tcPr marT="45725" marB="45725" marR="91450" marL="91450"/>
                </a:tc>
                <a:tc>
                  <a:txBody>
                    <a:bodyPr/>
                    <a:lstStyle/>
                    <a:p>
                      <a:pPr indent="0" lvl="0" marL="0" marR="0" rtl="0" algn="l">
                        <a:spcBef>
                          <a:spcPts val="0"/>
                        </a:spcBef>
                        <a:spcAft>
                          <a:spcPts val="0"/>
                        </a:spcAft>
                        <a:buNone/>
                      </a:pPr>
                      <a:r>
                        <a:rPr i="0" lang="en-GB" sz="1000">
                          <a:solidFill>
                            <a:schemeClr val="dk1"/>
                          </a:solidFill>
                          <a:latin typeface="Calibri"/>
                          <a:ea typeface="Calibri"/>
                          <a:cs typeface="Calibri"/>
                          <a:sym typeface="Calibri"/>
                        </a:rPr>
                        <a:t>Periods of time when large areas of Earth’s surface were covered with ice sheets or glaciers.</a:t>
                      </a:r>
                      <a:endParaRPr i="0" sz="1000"/>
                    </a:p>
                  </a:txBody>
                  <a:tcPr marT="45725" marB="45725" marR="91450" marL="91450"/>
                </a:tc>
              </a:tr>
              <a:tr h="469725">
                <a:tc>
                  <a:txBody>
                    <a:bodyPr/>
                    <a:lstStyle/>
                    <a:p>
                      <a:pPr indent="0" lvl="0" marL="0" marR="0" rtl="0" algn="ctr">
                        <a:spcBef>
                          <a:spcPts val="0"/>
                        </a:spcBef>
                        <a:spcAft>
                          <a:spcPts val="0"/>
                        </a:spcAft>
                        <a:buNone/>
                      </a:pPr>
                      <a:r>
                        <a:rPr lang="en-GB" sz="1000"/>
                        <a:t>Pre-history</a:t>
                      </a:r>
                      <a:endParaRPr sz="1000"/>
                    </a:p>
                  </a:txBody>
                  <a:tcPr marT="45725" marB="45725" marR="91450" marL="91450"/>
                </a:tc>
                <a:tc>
                  <a:txBody>
                    <a:bodyPr/>
                    <a:lstStyle/>
                    <a:p>
                      <a:pPr indent="0" lvl="0" marL="0" marR="0" rtl="0" algn="l">
                        <a:spcBef>
                          <a:spcPts val="0"/>
                        </a:spcBef>
                        <a:spcAft>
                          <a:spcPts val="0"/>
                        </a:spcAft>
                        <a:buNone/>
                      </a:pPr>
                      <a:r>
                        <a:rPr i="0" lang="en-GB" sz="1000">
                          <a:solidFill>
                            <a:schemeClr val="dk1"/>
                          </a:solidFill>
                          <a:latin typeface="Calibri"/>
                          <a:ea typeface="Calibri"/>
                          <a:cs typeface="Calibri"/>
                          <a:sym typeface="Calibri"/>
                        </a:rPr>
                        <a:t>Everything that happened before written records began.</a:t>
                      </a:r>
                      <a:endParaRPr i="0" sz="1000"/>
                    </a:p>
                  </a:txBody>
                  <a:tcPr marT="45725" marB="45725" marR="91450" marL="91450"/>
                </a:tc>
              </a:tr>
              <a:tr h="538500">
                <a:tc>
                  <a:txBody>
                    <a:bodyPr/>
                    <a:lstStyle/>
                    <a:p>
                      <a:pPr indent="0" lvl="0" marL="0" marR="0" rtl="0" algn="ctr">
                        <a:spcBef>
                          <a:spcPts val="0"/>
                        </a:spcBef>
                        <a:spcAft>
                          <a:spcPts val="0"/>
                        </a:spcAft>
                        <a:buNone/>
                      </a:pPr>
                      <a:r>
                        <a:rPr lang="en-GB" sz="1000"/>
                        <a:t>Fossil</a:t>
                      </a:r>
                      <a:endParaRPr sz="1000"/>
                    </a:p>
                  </a:txBody>
                  <a:tcPr marT="45725" marB="45725" marR="91450" marL="91450"/>
                </a:tc>
                <a:tc>
                  <a:txBody>
                    <a:bodyPr/>
                    <a:lstStyle/>
                    <a:p>
                      <a:pPr indent="0" lvl="0" marL="0" marR="0" rtl="0" algn="l">
                        <a:spcBef>
                          <a:spcPts val="0"/>
                        </a:spcBef>
                        <a:spcAft>
                          <a:spcPts val="0"/>
                        </a:spcAft>
                        <a:buNone/>
                      </a:pPr>
                      <a:r>
                        <a:rPr b="0" i="0" lang="en-GB" sz="1000">
                          <a:solidFill>
                            <a:schemeClr val="dk1"/>
                          </a:solidFill>
                          <a:latin typeface="Calibri"/>
                          <a:ea typeface="Calibri"/>
                          <a:cs typeface="Calibri"/>
                          <a:sym typeface="Calibri"/>
                        </a:rPr>
                        <a:t>The remains of a prehistoric plant or animal embedded in rock and preserved.</a:t>
                      </a:r>
                      <a:endParaRPr i="0" sz="1000"/>
                    </a:p>
                  </a:txBody>
                  <a:tcPr marT="45725" marB="45725" marR="91450" marL="91450"/>
                </a:tc>
              </a:tr>
              <a:tr h="412900">
                <a:tc>
                  <a:txBody>
                    <a:bodyPr/>
                    <a:lstStyle/>
                    <a:p>
                      <a:pPr indent="0" lvl="0" marL="0" marR="0" rtl="0" algn="ctr">
                        <a:spcBef>
                          <a:spcPts val="0"/>
                        </a:spcBef>
                        <a:spcAft>
                          <a:spcPts val="0"/>
                        </a:spcAft>
                        <a:buNone/>
                      </a:pPr>
                      <a:r>
                        <a:rPr lang="en-GB" sz="1000"/>
                        <a:t>Glacier</a:t>
                      </a:r>
                      <a:endParaRPr sz="1000"/>
                    </a:p>
                  </a:txBody>
                  <a:tcPr marT="45725" marB="45725" marR="91450" marL="91450"/>
                </a:tc>
                <a:tc>
                  <a:txBody>
                    <a:bodyPr/>
                    <a:lstStyle/>
                    <a:p>
                      <a:pPr indent="0" lvl="0" marL="0" marR="0" rtl="0" algn="l">
                        <a:spcBef>
                          <a:spcPts val="0"/>
                        </a:spcBef>
                        <a:spcAft>
                          <a:spcPts val="0"/>
                        </a:spcAft>
                        <a:buNone/>
                      </a:pPr>
                      <a:r>
                        <a:rPr b="0" i="0" lang="en-GB" sz="1000">
                          <a:solidFill>
                            <a:schemeClr val="dk1"/>
                          </a:solidFill>
                          <a:latin typeface="Calibri"/>
                          <a:ea typeface="Calibri"/>
                          <a:cs typeface="Calibri"/>
                          <a:sym typeface="Calibri"/>
                        </a:rPr>
                        <a:t>A slowly moving block or river of ice.</a:t>
                      </a:r>
                      <a:endParaRPr i="0" sz="1000"/>
                    </a:p>
                  </a:txBody>
                  <a:tcPr marT="45725" marB="45725" marR="91450" marL="91450"/>
                </a:tc>
              </a:tr>
              <a:tr h="412900">
                <a:tc>
                  <a:txBody>
                    <a:bodyPr/>
                    <a:lstStyle/>
                    <a:p>
                      <a:pPr indent="0" lvl="0" marL="0" marR="0" rtl="0" algn="ctr">
                        <a:spcBef>
                          <a:spcPts val="0"/>
                        </a:spcBef>
                        <a:spcAft>
                          <a:spcPts val="0"/>
                        </a:spcAft>
                        <a:buNone/>
                      </a:pPr>
                      <a:r>
                        <a:rPr lang="en-GB" sz="1000"/>
                        <a:t>Extinct</a:t>
                      </a:r>
                      <a:endParaRPr sz="1000"/>
                    </a:p>
                  </a:txBody>
                  <a:tcPr marT="45725" marB="45725" marR="91450" marL="91450"/>
                </a:tc>
                <a:tc>
                  <a:txBody>
                    <a:bodyPr/>
                    <a:lstStyle/>
                    <a:p>
                      <a:pPr indent="0" lvl="0" marL="0" marR="0" rtl="0" algn="l">
                        <a:spcBef>
                          <a:spcPts val="0"/>
                        </a:spcBef>
                        <a:spcAft>
                          <a:spcPts val="0"/>
                        </a:spcAft>
                        <a:buNone/>
                      </a:pPr>
                      <a:r>
                        <a:rPr i="0" lang="en-GB" sz="1000"/>
                        <a:t>A species</a:t>
                      </a:r>
                      <a:r>
                        <a:rPr i="0" lang="en-GB" sz="1000"/>
                        <a:t> which is no longer alive in today’s world. </a:t>
                      </a:r>
                      <a:endParaRPr i="0" sz="1000"/>
                    </a:p>
                  </a:txBody>
                  <a:tcPr marT="45725" marB="45725" marR="91450" marL="91450"/>
                </a:tc>
              </a:tr>
              <a:tr h="388925">
                <a:tc>
                  <a:txBody>
                    <a:bodyPr/>
                    <a:lstStyle/>
                    <a:p>
                      <a:pPr indent="0" lvl="0" marL="0" marR="0" rtl="0" algn="ctr">
                        <a:spcBef>
                          <a:spcPts val="0"/>
                        </a:spcBef>
                        <a:spcAft>
                          <a:spcPts val="0"/>
                        </a:spcAft>
                        <a:buNone/>
                      </a:pPr>
                      <a:r>
                        <a:rPr lang="en-GB" sz="1000"/>
                        <a:t>Past</a:t>
                      </a:r>
                      <a:endParaRPr sz="1000"/>
                    </a:p>
                  </a:txBody>
                  <a:tcPr marT="45725" marB="45725" marR="91450" marL="91450"/>
                </a:tc>
                <a:tc>
                  <a:txBody>
                    <a:bodyPr/>
                    <a:lstStyle/>
                    <a:p>
                      <a:pPr indent="0" lvl="0" marL="0" marR="0" rtl="0" algn="l">
                        <a:spcBef>
                          <a:spcPts val="0"/>
                        </a:spcBef>
                        <a:spcAft>
                          <a:spcPts val="0"/>
                        </a:spcAft>
                        <a:buNone/>
                      </a:pPr>
                      <a:r>
                        <a:rPr i="0" lang="en-GB" sz="1000"/>
                        <a:t>When</a:t>
                      </a:r>
                      <a:r>
                        <a:rPr i="0" lang="en-GB" sz="1000"/>
                        <a:t> something has happened before the time we are in.</a:t>
                      </a:r>
                      <a:endParaRPr i="0" sz="1000"/>
                    </a:p>
                  </a:txBody>
                  <a:tcPr marT="45725" marB="45725" marR="91450" marL="91450"/>
                </a:tc>
              </a:tr>
              <a:tr h="292550">
                <a:tc>
                  <a:txBody>
                    <a:bodyPr/>
                    <a:lstStyle/>
                    <a:p>
                      <a:pPr indent="0" lvl="0" marL="0" marR="0" rtl="0" algn="ctr">
                        <a:spcBef>
                          <a:spcPts val="0"/>
                        </a:spcBef>
                        <a:spcAft>
                          <a:spcPts val="0"/>
                        </a:spcAft>
                        <a:buNone/>
                      </a:pPr>
                      <a:r>
                        <a:rPr lang="en-GB" sz="1000"/>
                        <a:t>Long ago</a:t>
                      </a:r>
                      <a:endParaRPr/>
                    </a:p>
                  </a:txBody>
                  <a:tcPr marT="45725" marB="45725" marR="91450" marL="91450"/>
                </a:tc>
                <a:tc>
                  <a:txBody>
                    <a:bodyPr/>
                    <a:lstStyle/>
                    <a:p>
                      <a:pPr indent="0" lvl="0" marL="0" marR="0" rtl="0" algn="l">
                        <a:spcBef>
                          <a:spcPts val="0"/>
                        </a:spcBef>
                        <a:spcAft>
                          <a:spcPts val="0"/>
                        </a:spcAft>
                        <a:buNone/>
                      </a:pPr>
                      <a:r>
                        <a:rPr i="0" lang="en-GB" sz="1000"/>
                        <a:t>In the distant past.</a:t>
                      </a:r>
                      <a:endParaRPr i="0" sz="1000"/>
                    </a:p>
                  </a:txBody>
                  <a:tcPr marT="45725" marB="45725" marR="91450" marL="91450"/>
                </a:tc>
              </a:tr>
              <a:tr h="370500">
                <a:tc>
                  <a:txBody>
                    <a:bodyPr/>
                    <a:lstStyle/>
                    <a:p>
                      <a:pPr indent="0" lvl="0" marL="0" marR="0" rtl="0" algn="ctr">
                        <a:spcBef>
                          <a:spcPts val="0"/>
                        </a:spcBef>
                        <a:spcAft>
                          <a:spcPts val="0"/>
                        </a:spcAft>
                        <a:buNone/>
                      </a:pPr>
                      <a:r>
                        <a:rPr lang="en-GB" sz="1000"/>
                        <a:t>Change</a:t>
                      </a:r>
                      <a:endParaRPr sz="1000"/>
                    </a:p>
                  </a:txBody>
                  <a:tcPr marT="45725" marB="45725" marR="91450" marL="91450"/>
                </a:tc>
                <a:tc>
                  <a:txBody>
                    <a:bodyPr/>
                    <a:lstStyle/>
                    <a:p>
                      <a:pPr indent="0" lvl="0" marL="0" marR="0" rtl="0" algn="l">
                        <a:spcBef>
                          <a:spcPts val="0"/>
                        </a:spcBef>
                        <a:spcAft>
                          <a:spcPts val="0"/>
                        </a:spcAft>
                        <a:buNone/>
                      </a:pPr>
                      <a:r>
                        <a:rPr i="0" lang="en-GB" sz="1000"/>
                        <a:t>The</a:t>
                      </a:r>
                      <a:r>
                        <a:rPr i="0" lang="en-GB" sz="1000"/>
                        <a:t> process of becoming different. </a:t>
                      </a:r>
                      <a:endParaRPr i="0" sz="1000"/>
                    </a:p>
                  </a:txBody>
                  <a:tcPr marT="45725" marB="45725" marR="91450" marL="91450"/>
                </a:tc>
              </a:tr>
              <a:tr h="721575">
                <a:tc>
                  <a:txBody>
                    <a:bodyPr/>
                    <a:lstStyle/>
                    <a:p>
                      <a:pPr indent="0" lvl="0" marL="0" marR="0" rtl="0" algn="ctr">
                        <a:spcBef>
                          <a:spcPts val="0"/>
                        </a:spcBef>
                        <a:spcAft>
                          <a:spcPts val="0"/>
                        </a:spcAft>
                        <a:buNone/>
                      </a:pPr>
                      <a:r>
                        <a:rPr lang="en-GB" sz="1000"/>
                        <a:t>Woolly Mammoth</a:t>
                      </a:r>
                      <a:endParaRPr sz="1000"/>
                    </a:p>
                  </a:txBody>
                  <a:tcPr marT="45725" marB="45725" marR="91450" marL="91450"/>
                </a:tc>
                <a:tc>
                  <a:txBody>
                    <a:bodyPr/>
                    <a:lstStyle/>
                    <a:p>
                      <a:pPr indent="0" lvl="0" marL="0" marR="0" rtl="0" algn="l">
                        <a:lnSpc>
                          <a:spcPct val="100000"/>
                        </a:lnSpc>
                        <a:spcBef>
                          <a:spcPts val="0"/>
                        </a:spcBef>
                        <a:spcAft>
                          <a:spcPts val="0"/>
                        </a:spcAft>
                        <a:buClr>
                          <a:schemeClr val="dk1"/>
                        </a:buClr>
                        <a:buSzPts val="1000"/>
                        <a:buFont typeface="Calibri"/>
                        <a:buNone/>
                      </a:pPr>
                      <a:r>
                        <a:rPr i="0" lang="en-GB" sz="1000"/>
                        <a:t>Woolly mammoths were giant mammals that migrated across cold regions of the world.</a:t>
                      </a:r>
                      <a:endParaRPr b="0" i="0" sz="1000">
                        <a:solidFill>
                          <a:schemeClr val="dk1"/>
                        </a:solidFill>
                        <a:latin typeface="Calibri"/>
                        <a:ea typeface="Calibri"/>
                        <a:cs typeface="Calibri"/>
                        <a:sym typeface="Calibri"/>
                      </a:endParaRPr>
                    </a:p>
                    <a:p>
                      <a:pPr indent="0" lvl="0" marL="0" marR="0" rtl="0" algn="l">
                        <a:spcBef>
                          <a:spcPts val="0"/>
                        </a:spcBef>
                        <a:spcAft>
                          <a:spcPts val="0"/>
                        </a:spcAft>
                        <a:buNone/>
                      </a:pPr>
                      <a:r>
                        <a:t/>
                      </a:r>
                      <a:endParaRPr i="0" sz="1000"/>
                    </a:p>
                  </a:txBody>
                  <a:tcPr marT="45725" marB="45725" marR="91450" marL="91450"/>
                </a:tc>
              </a:tr>
            </a:tbl>
          </a:graphicData>
        </a:graphic>
      </p:graphicFrame>
      <p:graphicFrame>
        <p:nvGraphicFramePr>
          <p:cNvPr id="88" name="Google Shape;88;p1"/>
          <p:cNvGraphicFramePr/>
          <p:nvPr/>
        </p:nvGraphicFramePr>
        <p:xfrm>
          <a:off x="134743" y="1067314"/>
          <a:ext cx="3000000" cy="3000000"/>
        </p:xfrm>
        <a:graphic>
          <a:graphicData uri="http://schemas.openxmlformats.org/drawingml/2006/table">
            <a:tbl>
              <a:tblPr bandRow="1" firstRow="1">
                <a:noFill/>
                <a:tableStyleId>{7C1596E9-1728-42CF-9548-5D40CDE3A299}</a:tableStyleId>
              </a:tblPr>
              <a:tblGrid>
                <a:gridCol w="992600"/>
                <a:gridCol w="2163175"/>
              </a:tblGrid>
              <a:tr h="283350">
                <a:tc gridSpan="2">
                  <a:txBody>
                    <a:bodyPr/>
                    <a:lstStyle/>
                    <a:p>
                      <a:pPr indent="0" lvl="0" marL="0" marR="0" rtl="0" algn="ctr">
                        <a:spcBef>
                          <a:spcPts val="0"/>
                        </a:spcBef>
                        <a:spcAft>
                          <a:spcPts val="0"/>
                        </a:spcAft>
                        <a:buNone/>
                      </a:pPr>
                      <a:r>
                        <a:rPr b="1" lang="en-GB" sz="1350"/>
                        <a:t>When?</a:t>
                      </a:r>
                      <a:r>
                        <a:rPr b="1" lang="en-GB" sz="1350"/>
                        <a:t> (Key Knowledge)</a:t>
                      </a:r>
                      <a:endParaRPr b="1" sz="1350"/>
                    </a:p>
                  </a:txBody>
                  <a:tcPr marT="45725" marB="45725" marR="91450" marL="91450">
                    <a:solidFill>
                      <a:srgbClr val="E1EFD8"/>
                    </a:solidFill>
                  </a:tcPr>
                </a:tc>
                <a:tc hMerge="1"/>
              </a:tr>
              <a:tr h="886350">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2.58 million</a:t>
                      </a:r>
                      <a:r>
                        <a:rPr b="0" i="0" lang="en-GB" sz="1100">
                          <a:solidFill>
                            <a:schemeClr val="dk1"/>
                          </a:solidFill>
                          <a:latin typeface="Calibri"/>
                          <a:ea typeface="Calibri"/>
                          <a:cs typeface="Calibri"/>
                          <a:sym typeface="Calibri"/>
                        </a:rPr>
                        <a:t> years ago </a:t>
                      </a:r>
                      <a:endParaRPr sz="1100"/>
                    </a:p>
                  </a:txBody>
                  <a:tcPr marT="45725" marB="45725" marR="91450" marL="91450"/>
                </a:tc>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The most recent ice age, officially known as the Quaternary ice age, began</a:t>
                      </a:r>
                      <a:r>
                        <a:rPr b="0" i="0" lang="en-GB" sz="1100">
                          <a:solidFill>
                            <a:schemeClr val="dk1"/>
                          </a:solidFill>
                          <a:latin typeface="Calibri"/>
                          <a:ea typeface="Calibri"/>
                          <a:cs typeface="Calibri"/>
                          <a:sym typeface="Calibri"/>
                        </a:rPr>
                        <a:t> </a:t>
                      </a:r>
                      <a:r>
                        <a:rPr b="0" i="0" lang="en-GB" sz="1100">
                          <a:solidFill>
                            <a:schemeClr val="dk1"/>
                          </a:solidFill>
                          <a:latin typeface="Calibri"/>
                          <a:ea typeface="Calibri"/>
                          <a:cs typeface="Calibri"/>
                          <a:sym typeface="Calibri"/>
                        </a:rPr>
                        <a:t>with the spread of </a:t>
                      </a:r>
                      <a:r>
                        <a:rPr b="1" i="0" lang="en-GB" sz="1100">
                          <a:solidFill>
                            <a:schemeClr val="dk1"/>
                          </a:solidFill>
                          <a:latin typeface="Calibri"/>
                          <a:ea typeface="Calibri"/>
                          <a:cs typeface="Calibri"/>
                          <a:sym typeface="Calibri"/>
                        </a:rPr>
                        <a:t>ice </a:t>
                      </a:r>
                      <a:r>
                        <a:rPr b="0" i="0" lang="en-GB" sz="1100">
                          <a:solidFill>
                            <a:schemeClr val="dk1"/>
                          </a:solidFill>
                          <a:latin typeface="Calibri"/>
                          <a:ea typeface="Calibri"/>
                          <a:cs typeface="Calibri"/>
                          <a:sym typeface="Calibri"/>
                        </a:rPr>
                        <a:t>sheets in the Northern Hemisphere.</a:t>
                      </a:r>
                      <a:endParaRPr/>
                    </a:p>
                  </a:txBody>
                  <a:tcPr marT="45725" marB="45725" marR="91450" marL="91450"/>
                </a:tc>
              </a:tr>
              <a:tr h="1685500">
                <a:tc>
                  <a:txBody>
                    <a:bodyPr/>
                    <a:lstStyle/>
                    <a:p>
                      <a:pPr indent="0" lvl="0" marL="0" marR="0" rtl="0" algn="l">
                        <a:spcBef>
                          <a:spcPts val="0"/>
                        </a:spcBef>
                        <a:spcAft>
                          <a:spcPts val="0"/>
                        </a:spcAft>
                        <a:buNone/>
                      </a:pPr>
                      <a:r>
                        <a:rPr lang="en-GB" sz="1100"/>
                        <a:t>19,000 years ago</a:t>
                      </a:r>
                      <a:endParaRPr sz="1100"/>
                    </a:p>
                  </a:txBody>
                  <a:tcPr marT="45725" marB="45725" marR="91450" marL="91450"/>
                </a:tc>
                <a:tc>
                  <a:txBody>
                    <a:bodyPr/>
                    <a:lstStyle/>
                    <a:p>
                      <a:pPr indent="0" lvl="0" marL="0" marR="0" rtl="0" algn="l">
                        <a:spcBef>
                          <a:spcPts val="0"/>
                        </a:spcBef>
                        <a:spcAft>
                          <a:spcPts val="0"/>
                        </a:spcAft>
                        <a:buNone/>
                      </a:pPr>
                      <a:r>
                        <a:rPr lang="en-GB" sz="1100"/>
                        <a:t>The Ice Age reaches it’s peak</a:t>
                      </a:r>
                      <a:r>
                        <a:rPr lang="en-GB" sz="1100"/>
                        <a:t> . I</a:t>
                      </a:r>
                      <a:r>
                        <a:rPr b="0" i="0" lang="en-GB" sz="1100">
                          <a:solidFill>
                            <a:schemeClr val="dk1"/>
                          </a:solidFill>
                          <a:latin typeface="Calibri"/>
                          <a:ea typeface="Calibri"/>
                          <a:cs typeface="Calibri"/>
                          <a:sym typeface="Calibri"/>
                        </a:rPr>
                        <a:t>ce grew to more than 12,000 feet thick as sheets spread across Canada, Scandinavia, Russia and South America. Sea levels plunged more than 400 feet, while global temperatures dipped around 10 degrees Fahrenheit on average and up to 40 degrees in some areas.</a:t>
                      </a:r>
                      <a:endParaRPr sz="1100"/>
                    </a:p>
                  </a:txBody>
                  <a:tcPr marT="45725" marB="45725" marR="91450" marL="91450"/>
                </a:tc>
              </a:tr>
              <a:tr h="886350">
                <a:tc>
                  <a:txBody>
                    <a:bodyPr/>
                    <a:lstStyle/>
                    <a:p>
                      <a:pPr indent="0" lvl="0" marL="0" marR="0" rtl="0" algn="l">
                        <a:spcBef>
                          <a:spcPts val="0"/>
                        </a:spcBef>
                        <a:spcAft>
                          <a:spcPts val="0"/>
                        </a:spcAft>
                        <a:buNone/>
                      </a:pPr>
                      <a:r>
                        <a:rPr lang="en-GB" sz="1100">
                          <a:latin typeface="Calibri"/>
                          <a:ea typeface="Calibri"/>
                          <a:cs typeface="Calibri"/>
                          <a:sym typeface="Calibri"/>
                        </a:rPr>
                        <a:t>12,000 years ago </a:t>
                      </a:r>
                      <a:endParaRPr sz="1100">
                        <a:latin typeface="Calibri"/>
                        <a:ea typeface="Calibri"/>
                        <a:cs typeface="Calibri"/>
                        <a:sym typeface="Calibri"/>
                      </a:endParaRPr>
                    </a:p>
                  </a:txBody>
                  <a:tcPr marT="45725" marB="45725" marR="91450" marL="91450"/>
                </a:tc>
                <a:tc>
                  <a:txBody>
                    <a:bodyPr/>
                    <a:lstStyle/>
                    <a:p>
                      <a:pPr indent="0" lvl="0" marL="0" marR="0" rtl="0" algn="l">
                        <a:lnSpc>
                          <a:spcPct val="100000"/>
                        </a:lnSpc>
                        <a:spcBef>
                          <a:spcPts val="0"/>
                        </a:spcBef>
                        <a:spcAft>
                          <a:spcPts val="0"/>
                        </a:spcAft>
                        <a:buClr>
                          <a:srgbClr val="222222"/>
                        </a:buClr>
                        <a:buSzPts val="1100"/>
                        <a:buFont typeface="Calibri"/>
                        <a:buNone/>
                      </a:pPr>
                      <a:r>
                        <a:rPr b="0" i="0" lang="en-GB" sz="1100">
                          <a:solidFill>
                            <a:srgbClr val="222222"/>
                          </a:solidFill>
                          <a:latin typeface="Calibri"/>
                          <a:ea typeface="Calibri"/>
                          <a:cs typeface="Calibri"/>
                          <a:sym typeface="Calibri"/>
                        </a:rPr>
                        <a:t>Scientists have found</a:t>
                      </a:r>
                      <a:r>
                        <a:rPr b="0" i="0" lang="en-GB" sz="1100">
                          <a:solidFill>
                            <a:srgbClr val="222222"/>
                          </a:solidFill>
                          <a:latin typeface="Calibri"/>
                          <a:ea typeface="Calibri"/>
                          <a:cs typeface="Calibri"/>
                          <a:sym typeface="Calibri"/>
                        </a:rPr>
                        <a:t> evidence that there was a piece of land </a:t>
                      </a:r>
                      <a:r>
                        <a:rPr b="0" i="0" lang="en-GB" sz="1100">
                          <a:solidFill>
                            <a:srgbClr val="222222"/>
                          </a:solidFill>
                          <a:latin typeface="Calibri"/>
                          <a:ea typeface="Calibri"/>
                          <a:cs typeface="Calibri"/>
                          <a:sym typeface="Calibri"/>
                        </a:rPr>
                        <a:t>bridge between Britain and continental Europe.</a:t>
                      </a:r>
                      <a:r>
                        <a:rPr b="0" i="0" lang="en-GB" sz="1100">
                          <a:solidFill>
                            <a:srgbClr val="222222"/>
                          </a:solidFill>
                          <a:latin typeface="Calibri"/>
                          <a:ea typeface="Calibri"/>
                          <a:cs typeface="Calibri"/>
                          <a:sym typeface="Calibri"/>
                        </a:rPr>
                        <a:t> This has been called Doggerland. </a:t>
                      </a:r>
                      <a:endParaRPr sz="1100">
                        <a:latin typeface="Calibri"/>
                        <a:ea typeface="Calibri"/>
                        <a:cs typeface="Calibri"/>
                        <a:sym typeface="Calibri"/>
                      </a:endParaRPr>
                    </a:p>
                  </a:txBody>
                  <a:tcPr marT="45725" marB="45725" marR="91450" marL="91450"/>
                </a:tc>
              </a:tr>
              <a:tr h="428800">
                <a:tc>
                  <a:txBody>
                    <a:bodyPr/>
                    <a:lstStyle/>
                    <a:p>
                      <a:pPr indent="0" lvl="0" marL="0" marR="0" rtl="0" algn="l">
                        <a:lnSpc>
                          <a:spcPct val="100000"/>
                        </a:lnSpc>
                        <a:spcBef>
                          <a:spcPts val="0"/>
                        </a:spcBef>
                        <a:spcAft>
                          <a:spcPts val="0"/>
                        </a:spcAft>
                        <a:buClr>
                          <a:schemeClr val="dk1"/>
                        </a:buClr>
                        <a:buSzPts val="1100"/>
                        <a:buFont typeface="Calibri"/>
                        <a:buNone/>
                      </a:pPr>
                      <a:r>
                        <a:rPr b="0" i="0" lang="en-GB" sz="1100">
                          <a:solidFill>
                            <a:schemeClr val="dk1"/>
                          </a:solidFill>
                          <a:latin typeface="Calibri"/>
                          <a:ea typeface="Calibri"/>
                          <a:cs typeface="Calibri"/>
                          <a:sym typeface="Calibri"/>
                        </a:rPr>
                        <a:t>10,000 years ago</a:t>
                      </a:r>
                      <a:endParaRPr sz="1100"/>
                    </a:p>
                  </a:txBody>
                  <a:tcPr marT="45725" marB="45725" marR="91450" marL="91450"/>
                </a:tc>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The Ice Age begins to end as global temperatures rise. </a:t>
                      </a:r>
                      <a:endParaRPr/>
                    </a:p>
                  </a:txBody>
                  <a:tcPr marT="45725" marB="45725" marR="91450" marL="91450"/>
                </a:tc>
              </a:tr>
              <a:tr h="963125">
                <a:tc>
                  <a:txBody>
                    <a:bodyPr/>
                    <a:lstStyle/>
                    <a:p>
                      <a:pPr indent="0" lvl="0" marL="0" marR="0" rtl="0" algn="l">
                        <a:spcBef>
                          <a:spcPts val="0"/>
                        </a:spcBef>
                        <a:spcAft>
                          <a:spcPts val="0"/>
                        </a:spcAft>
                        <a:buNone/>
                      </a:pPr>
                      <a:r>
                        <a:rPr lang="en-GB" sz="1100"/>
                        <a:t>Today</a:t>
                      </a:r>
                      <a:r>
                        <a:rPr lang="en-GB" sz="1100"/>
                        <a:t> </a:t>
                      </a:r>
                      <a:endParaRPr sz="1100"/>
                    </a:p>
                  </a:txBody>
                  <a:tcPr marT="45725" marB="45725" marR="91450" marL="91450"/>
                </a:tc>
                <a:tc>
                  <a:txBody>
                    <a:bodyPr/>
                    <a:lstStyle/>
                    <a:p>
                      <a:pPr indent="0" lvl="0" marL="0" marR="0" rtl="0" algn="l">
                        <a:spcBef>
                          <a:spcPts val="0"/>
                        </a:spcBef>
                        <a:spcAft>
                          <a:spcPts val="0"/>
                        </a:spcAft>
                        <a:buNone/>
                      </a:pPr>
                      <a:r>
                        <a:rPr b="0" i="0" lang="en-GB" sz="1100">
                          <a:solidFill>
                            <a:schemeClr val="dk1"/>
                          </a:solidFill>
                          <a:latin typeface="Calibri"/>
                          <a:ea typeface="Calibri"/>
                          <a:cs typeface="Calibri"/>
                          <a:sym typeface="Calibri"/>
                        </a:rPr>
                        <a:t>By definition, we are currently in the</a:t>
                      </a:r>
                      <a:r>
                        <a:rPr b="0" i="0" lang="en-GB" sz="1100">
                          <a:solidFill>
                            <a:schemeClr val="dk1"/>
                          </a:solidFill>
                          <a:latin typeface="Calibri"/>
                          <a:ea typeface="Calibri"/>
                          <a:cs typeface="Calibri"/>
                          <a:sym typeface="Calibri"/>
                        </a:rPr>
                        <a:t> final </a:t>
                      </a:r>
                      <a:r>
                        <a:rPr b="0" i="0" lang="en-GB" sz="1100">
                          <a:solidFill>
                            <a:schemeClr val="dk1"/>
                          </a:solidFill>
                          <a:latin typeface="Calibri"/>
                          <a:ea typeface="Calibri"/>
                          <a:cs typeface="Calibri"/>
                          <a:sym typeface="Calibri"/>
                        </a:rPr>
                        <a:t>stages of this ice age! This</a:t>
                      </a:r>
                      <a:r>
                        <a:rPr b="0" i="0" lang="en-GB" sz="1100">
                          <a:solidFill>
                            <a:schemeClr val="dk1"/>
                          </a:solidFill>
                          <a:latin typeface="Calibri"/>
                          <a:ea typeface="Calibri"/>
                          <a:cs typeface="Calibri"/>
                          <a:sym typeface="Calibri"/>
                        </a:rPr>
                        <a:t> is because</a:t>
                      </a:r>
                      <a:r>
                        <a:rPr b="0" i="0" lang="en-GB" sz="1100">
                          <a:solidFill>
                            <a:schemeClr val="dk1"/>
                          </a:solidFill>
                          <a:latin typeface="Calibri"/>
                          <a:ea typeface="Calibri"/>
                          <a:cs typeface="Calibri"/>
                          <a:sym typeface="Calibri"/>
                        </a:rPr>
                        <a:t> the Antarctic and Greenland ice sheets remain intact despite moderate temperatures.</a:t>
                      </a:r>
                      <a:endParaRPr/>
                    </a:p>
                  </a:txBody>
                  <a:tcPr marT="45725" marB="45725" marR="91450" marL="91450"/>
                </a:tc>
              </a:tr>
            </a:tbl>
          </a:graphicData>
        </a:graphic>
      </p:graphicFrame>
      <p:graphicFrame>
        <p:nvGraphicFramePr>
          <p:cNvPr id="89" name="Google Shape;89;p1"/>
          <p:cNvGraphicFramePr/>
          <p:nvPr/>
        </p:nvGraphicFramePr>
        <p:xfrm>
          <a:off x="3413430" y="8816484"/>
          <a:ext cx="3000000" cy="3000000"/>
        </p:xfrm>
        <a:graphic>
          <a:graphicData uri="http://schemas.openxmlformats.org/drawingml/2006/table">
            <a:tbl>
              <a:tblPr bandRow="1" firstRow="1">
                <a:noFill/>
                <a:tableStyleId>{7C1596E9-1728-42CF-9548-5D40CDE3A299}</a:tableStyleId>
              </a:tblPr>
              <a:tblGrid>
                <a:gridCol w="1017825"/>
                <a:gridCol w="2218150"/>
              </a:tblGrid>
              <a:tr h="258400">
                <a:tc gridSpan="2">
                  <a:txBody>
                    <a:bodyPr/>
                    <a:lstStyle/>
                    <a:p>
                      <a:pPr indent="0" lvl="0" marL="0" marR="0" rtl="0" algn="ctr">
                        <a:spcBef>
                          <a:spcPts val="0"/>
                        </a:spcBef>
                        <a:spcAft>
                          <a:spcPts val="0"/>
                        </a:spcAft>
                        <a:buNone/>
                      </a:pPr>
                      <a:r>
                        <a:rPr b="1" lang="en-GB" sz="1350"/>
                        <a:t>Who?</a:t>
                      </a:r>
                      <a:endParaRPr b="1" sz="1350"/>
                    </a:p>
                  </a:txBody>
                  <a:tcPr marT="45725" marB="45725" marR="91450" marL="91450">
                    <a:solidFill>
                      <a:srgbClr val="E1EFD8"/>
                    </a:solidFill>
                  </a:tcPr>
                </a:tc>
                <a:tc hMerge="1"/>
              </a:tr>
              <a:tr h="371050">
                <a:tc>
                  <a:txBody>
                    <a:bodyPr/>
                    <a:lstStyle/>
                    <a:p>
                      <a:pPr indent="0" lvl="0" marL="0" marR="0" rtl="0" algn="ctr">
                        <a:spcBef>
                          <a:spcPts val="0"/>
                        </a:spcBef>
                        <a:spcAft>
                          <a:spcPts val="0"/>
                        </a:spcAft>
                        <a:buNone/>
                      </a:pPr>
                      <a:r>
                        <a:rPr lang="en-GB" sz="1100">
                          <a:latin typeface="Calibri"/>
                          <a:ea typeface="Calibri"/>
                          <a:cs typeface="Calibri"/>
                          <a:sym typeface="Calibri"/>
                        </a:rPr>
                        <a:t>Cave</a:t>
                      </a:r>
                      <a:r>
                        <a:rPr lang="en-GB" sz="1100">
                          <a:latin typeface="Calibri"/>
                          <a:ea typeface="Calibri"/>
                          <a:cs typeface="Calibri"/>
                          <a:sym typeface="Calibri"/>
                        </a:rPr>
                        <a:t> Men </a:t>
                      </a:r>
                      <a:endParaRPr sz="1100">
                        <a:latin typeface="Calibri"/>
                        <a:ea typeface="Calibri"/>
                        <a:cs typeface="Calibri"/>
                        <a:sym typeface="Calibri"/>
                      </a:endParaRPr>
                    </a:p>
                  </a:txBody>
                  <a:tcPr marT="45725" marB="45725" marR="91450" marL="91450"/>
                </a:tc>
                <a:tc>
                  <a:txBody>
                    <a:bodyPr/>
                    <a:lstStyle/>
                    <a:p>
                      <a:pPr indent="0" lvl="0" marL="0" marR="0" rtl="0" algn="l">
                        <a:spcBef>
                          <a:spcPts val="0"/>
                        </a:spcBef>
                        <a:spcAft>
                          <a:spcPts val="0"/>
                        </a:spcAft>
                        <a:buNone/>
                      </a:pPr>
                      <a:r>
                        <a:rPr lang="en-GB" sz="1100">
                          <a:latin typeface="Calibri"/>
                          <a:ea typeface="Calibri"/>
                          <a:cs typeface="Calibri"/>
                          <a:sym typeface="Calibri"/>
                        </a:rPr>
                        <a:t>Early prehistoric people who lived in caves</a:t>
                      </a:r>
                      <a:endParaRPr sz="1100">
                        <a:latin typeface="Calibri"/>
                        <a:ea typeface="Calibri"/>
                        <a:cs typeface="Calibri"/>
                        <a:sym typeface="Calibri"/>
                      </a:endParaRPr>
                    </a:p>
                  </a:txBody>
                  <a:tcPr marT="45725" marB="45725" marR="91450" marL="91450"/>
                </a:tc>
              </a:tr>
            </a:tbl>
          </a:graphicData>
        </a:graphic>
      </p:graphicFrame>
      <p:graphicFrame>
        <p:nvGraphicFramePr>
          <p:cNvPr id="90" name="Google Shape;90;p1"/>
          <p:cNvGraphicFramePr/>
          <p:nvPr/>
        </p:nvGraphicFramePr>
        <p:xfrm>
          <a:off x="3382027" y="1164670"/>
          <a:ext cx="3000000" cy="3000000"/>
        </p:xfrm>
        <a:graphic>
          <a:graphicData uri="http://schemas.openxmlformats.org/drawingml/2006/table">
            <a:tbl>
              <a:tblPr bandRow="1" firstRow="1">
                <a:noFill/>
                <a:tableStyleId>{7C1596E9-1728-42CF-9548-5D40CDE3A299}</a:tableStyleId>
              </a:tblPr>
              <a:tblGrid>
                <a:gridCol w="3254775"/>
              </a:tblGrid>
              <a:tr h="245775">
                <a:tc>
                  <a:txBody>
                    <a:bodyPr/>
                    <a:lstStyle/>
                    <a:p>
                      <a:pPr indent="0" lvl="0" marL="0" marR="0" rtl="0" algn="ctr">
                        <a:spcBef>
                          <a:spcPts val="0"/>
                        </a:spcBef>
                        <a:spcAft>
                          <a:spcPts val="0"/>
                        </a:spcAft>
                        <a:buNone/>
                      </a:pPr>
                      <a:r>
                        <a:rPr b="1" lang="en-GB" sz="1100"/>
                        <a:t>Background Information </a:t>
                      </a:r>
                      <a:endParaRPr b="1" sz="1100"/>
                    </a:p>
                  </a:txBody>
                  <a:tcPr marT="45725" marB="45725" marR="91450" marL="91450">
                    <a:solidFill>
                      <a:srgbClr val="E1EFD8"/>
                    </a:solidFill>
                  </a:tcPr>
                </a:tc>
              </a:tr>
              <a:tr h="1828075">
                <a:tc>
                  <a:txBody>
                    <a:bodyPr/>
                    <a:lstStyle/>
                    <a:p>
                      <a:pPr indent="0" lvl="0" marL="0" marR="0" rtl="0" algn="l">
                        <a:spcBef>
                          <a:spcPts val="0"/>
                        </a:spcBef>
                        <a:spcAft>
                          <a:spcPts val="0"/>
                        </a:spcAft>
                        <a:buNone/>
                      </a:pPr>
                      <a:r>
                        <a:rPr b="0" i="1" lang="en-GB" sz="1100">
                          <a:solidFill>
                            <a:schemeClr val="dk1"/>
                          </a:solidFill>
                          <a:latin typeface="Calibri"/>
                          <a:ea typeface="Calibri"/>
                          <a:cs typeface="Calibri"/>
                          <a:sym typeface="Calibri"/>
                        </a:rPr>
                        <a:t>The last Ice Age was a period in Earth's</a:t>
                      </a:r>
                      <a:r>
                        <a:rPr b="0" i="1" lang="en-GB" sz="1100">
                          <a:solidFill>
                            <a:schemeClr val="dk1"/>
                          </a:solidFill>
                          <a:latin typeface="Calibri"/>
                          <a:ea typeface="Calibri"/>
                          <a:cs typeface="Calibri"/>
                          <a:sym typeface="Calibri"/>
                        </a:rPr>
                        <a:t> </a:t>
                      </a:r>
                      <a:r>
                        <a:rPr b="0" i="1" lang="en-GB" sz="1100">
                          <a:solidFill>
                            <a:schemeClr val="dk1"/>
                          </a:solidFill>
                          <a:latin typeface="Calibri"/>
                          <a:ea typeface="Calibri"/>
                          <a:cs typeface="Calibri"/>
                          <a:sym typeface="Calibri"/>
                        </a:rPr>
                        <a:t>history that started around 2.58 million years ago.</a:t>
                      </a:r>
                      <a:r>
                        <a:rPr b="0" i="1" lang="en-GB" sz="1100">
                          <a:solidFill>
                            <a:schemeClr val="dk1"/>
                          </a:solidFill>
                          <a:latin typeface="Calibri"/>
                          <a:ea typeface="Calibri"/>
                          <a:cs typeface="Calibri"/>
                          <a:sym typeface="Calibri"/>
                        </a:rPr>
                        <a:t> </a:t>
                      </a:r>
                      <a:r>
                        <a:rPr b="0" i="1" lang="en-GB" sz="1100">
                          <a:solidFill>
                            <a:schemeClr val="dk1"/>
                          </a:solidFill>
                          <a:latin typeface="Calibri"/>
                          <a:ea typeface="Calibri"/>
                          <a:cs typeface="Calibri"/>
                          <a:sym typeface="Calibri"/>
                        </a:rPr>
                        <a:t>The peak of the Ice Age is thought to be around 19,000 years ago, and the Ice Age ended around 10,000 years ago, although by definition we are still in</a:t>
                      </a:r>
                      <a:r>
                        <a:rPr b="0" i="1" lang="en-GB" sz="1100">
                          <a:solidFill>
                            <a:schemeClr val="dk1"/>
                          </a:solidFill>
                          <a:latin typeface="Calibri"/>
                          <a:ea typeface="Calibri"/>
                          <a:cs typeface="Calibri"/>
                          <a:sym typeface="Calibri"/>
                        </a:rPr>
                        <a:t> the final stages</a:t>
                      </a:r>
                      <a:r>
                        <a:rPr b="0" i="1" lang="en-GB" sz="1100">
                          <a:solidFill>
                            <a:schemeClr val="dk1"/>
                          </a:solidFill>
                          <a:latin typeface="Calibri"/>
                          <a:ea typeface="Calibri"/>
                          <a:cs typeface="Calibri"/>
                          <a:sym typeface="Calibri"/>
                        </a:rPr>
                        <a:t>. This was a time when the climate was much, much colder than it is today</a:t>
                      </a:r>
                      <a:r>
                        <a:rPr b="0" i="1" lang="en-GB" sz="1100">
                          <a:solidFill>
                            <a:schemeClr val="dk1"/>
                          </a:solidFill>
                          <a:latin typeface="Calibri"/>
                          <a:ea typeface="Calibri"/>
                          <a:cs typeface="Calibri"/>
                          <a:sym typeface="Calibri"/>
                        </a:rPr>
                        <a:t> and</a:t>
                      </a:r>
                      <a:r>
                        <a:rPr b="0" i="1" lang="en-GB" sz="1100">
                          <a:solidFill>
                            <a:schemeClr val="dk1"/>
                          </a:solidFill>
                          <a:latin typeface="Calibri"/>
                          <a:ea typeface="Calibri"/>
                          <a:cs typeface="Calibri"/>
                          <a:sym typeface="Calibri"/>
                        </a:rPr>
                        <a:t> much of the Earth's surface was covered in sheets of ice. It is estimated that about 1/3 of the Earth was covered in ice, and some of the ice sheets were up to a mile thick. Over the course of millions of years, scientists believe that the Earth has experienced at least five major ice ages.</a:t>
                      </a:r>
                      <a:r>
                        <a:rPr b="0" i="1" lang="en-GB" sz="1100">
                          <a:solidFill>
                            <a:schemeClr val="dk1"/>
                          </a:solidFill>
                          <a:latin typeface="Calibri"/>
                          <a:ea typeface="Calibri"/>
                          <a:cs typeface="Calibri"/>
                          <a:sym typeface="Calibri"/>
                        </a:rPr>
                        <a:t> </a:t>
                      </a:r>
                      <a:endParaRPr b="0" i="1" sz="1100">
                        <a:solidFill>
                          <a:schemeClr val="dk1"/>
                        </a:solidFill>
                        <a:latin typeface="Calibri"/>
                        <a:ea typeface="Calibri"/>
                        <a:cs typeface="Calibri"/>
                        <a:sym typeface="Calibri"/>
                      </a:endParaRPr>
                    </a:p>
                  </a:txBody>
                  <a:tcPr marT="45725" marB="45725" marR="91450" marL="91450"/>
                </a:tc>
              </a:tr>
            </a:tbl>
          </a:graphicData>
        </a:graphic>
      </p:graphicFrame>
      <p:pic>
        <p:nvPicPr>
          <p:cNvPr descr="File:&lt;strong&gt;Woolly&lt;/strong&gt; &lt;strong&gt;mammoth&lt;/strong&gt;.jpg" id="91" name="Google Shape;91;p1"/>
          <p:cNvPicPr preferRelativeResize="0"/>
          <p:nvPr/>
        </p:nvPicPr>
        <p:blipFill rotWithShape="1">
          <a:blip r:embed="rId3">
            <a:alphaModFix/>
          </a:blip>
          <a:srcRect b="10623" l="33476" r="0" t="14831"/>
          <a:stretch/>
        </p:blipFill>
        <p:spPr>
          <a:xfrm>
            <a:off x="1413510" y="8352306"/>
            <a:ext cx="1780680" cy="1325303"/>
          </a:xfrm>
          <a:prstGeom prst="rect">
            <a:avLst/>
          </a:prstGeom>
          <a:noFill/>
          <a:ln>
            <a:noFill/>
          </a:ln>
        </p:spPr>
      </p:pic>
      <p:pic>
        <p:nvPicPr>
          <p:cNvPr descr="Doggerland’s lost world shows melting glaciers have ..." id="92" name="Google Shape;92;p1"/>
          <p:cNvPicPr preferRelativeResize="0"/>
          <p:nvPr/>
        </p:nvPicPr>
        <p:blipFill rotWithShape="1">
          <a:blip r:embed="rId4">
            <a:alphaModFix/>
          </a:blip>
          <a:srcRect b="0" l="0" r="0" t="0"/>
          <a:stretch/>
        </p:blipFill>
        <p:spPr>
          <a:xfrm>
            <a:off x="229993" y="6874715"/>
            <a:ext cx="2551307" cy="1477591"/>
          </a:xfrm>
          <a:prstGeom prst="rect">
            <a:avLst/>
          </a:prstGeom>
          <a:noFill/>
          <a:ln>
            <a:noFill/>
          </a:ln>
        </p:spPr>
      </p:pic>
      <p:pic>
        <p:nvPicPr>
          <p:cNvPr id="93" name="Google Shape;93;p1"/>
          <p:cNvPicPr preferRelativeResize="0"/>
          <p:nvPr/>
        </p:nvPicPr>
        <p:blipFill>
          <a:blip r:embed="rId5">
            <a:alphaModFix/>
          </a:blip>
          <a:stretch>
            <a:fillRect/>
          </a:stretch>
        </p:blipFill>
        <p:spPr>
          <a:xfrm>
            <a:off x="6013390" y="86950"/>
            <a:ext cx="477610" cy="370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Them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2019-07-07T18:53:37Z</dcterms:created>
  <dc:creator>Mr M Koziol</dc:creator>
</cp:coreProperties>
</file>