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66" d="100"/>
          <a:sy n="66" d="100"/>
        </p:scale>
        <p:origin x="1776"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08/03/2022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08/03/2022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08/03/2022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08/03/2022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08/03/2022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08/03/2022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0209" y="87681"/>
            <a:ext cx="6601216" cy="369332"/>
          </a:xfrm>
          <a:prstGeom prst="rect">
            <a:avLst/>
          </a:prstGeom>
          <a:noFill/>
          <a:ln w="38100">
            <a:solidFill>
              <a:srgbClr val="00B050"/>
            </a:solidFill>
          </a:ln>
        </p:spPr>
        <p:txBody>
          <a:bodyPr wrap="square" rtlCol="0">
            <a:spAutoFit/>
          </a:bodyPr>
          <a:lstStyle/>
          <a:p>
            <a:pPr algn="ctr"/>
            <a:r>
              <a:rPr lang="en-GB" dirty="0"/>
              <a:t>Knowledge Organiser</a:t>
            </a:r>
          </a:p>
        </p:txBody>
      </p:sp>
      <p:graphicFrame>
        <p:nvGraphicFramePr>
          <p:cNvPr id="5" name="Table 4"/>
          <p:cNvGraphicFramePr>
            <a:graphicFrameLocks noGrp="1"/>
          </p:cNvGraphicFramePr>
          <p:nvPr>
            <p:extLst>
              <p:ext uri="{D42A27DB-BD31-4B8C-83A1-F6EECF244321}">
                <p14:modId xmlns:p14="http://schemas.microsoft.com/office/powerpoint/2010/main" val="3754646884"/>
              </p:ext>
            </p:extLst>
          </p:nvPr>
        </p:nvGraphicFramePr>
        <p:xfrm>
          <a:off x="100209" y="506242"/>
          <a:ext cx="6601216" cy="50292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a:t>Science Focus</a:t>
                      </a:r>
                      <a:endParaRPr lang="en-GB" b="1" dirty="0"/>
                    </a:p>
                  </a:txBody>
                  <a:tcPr/>
                </a:tc>
                <a:tc>
                  <a:txBody>
                    <a:bodyPr/>
                    <a:lstStyle/>
                    <a:p>
                      <a:pPr algn="ctr"/>
                      <a:r>
                        <a:rPr lang="en-GB" b="1" dirty="0"/>
                        <a:t>Living</a:t>
                      </a:r>
                      <a:r>
                        <a:rPr lang="en-GB" b="1" baseline="0" dirty="0"/>
                        <a:t> Things and Their H</a:t>
                      </a:r>
                      <a:r>
                        <a:rPr lang="en-GB" b="1" dirty="0"/>
                        <a:t>abitats</a:t>
                      </a:r>
                    </a:p>
                  </a:txBody>
                  <a:tcPr>
                    <a:solidFill>
                      <a:srgbClr val="FFFF00"/>
                    </a:solidFill>
                  </a:tcPr>
                </a:tc>
                <a:tc>
                  <a:txBody>
                    <a:bodyPr/>
                    <a:lstStyle/>
                    <a:p>
                      <a:pPr algn="ctr"/>
                      <a:r>
                        <a:rPr lang="en-GB" b="1" dirty="0"/>
                        <a:t>Year</a:t>
                      </a:r>
                      <a:r>
                        <a:rPr lang="en-GB" b="1" baseline="0" dirty="0"/>
                        <a:t> 2</a:t>
                      </a:r>
                      <a:endParaRPr lang="en-GB" b="1" dirty="0"/>
                    </a:p>
                  </a:txBody>
                  <a:tcPr/>
                </a:tc>
                <a:tc>
                  <a:txBody>
                    <a:bodyPr/>
                    <a:lstStyle/>
                    <a:p>
                      <a:pPr algn="ctr"/>
                      <a:r>
                        <a:rPr lang="en-GB" b="1"/>
                        <a:t>Spring </a:t>
                      </a:r>
                      <a:r>
                        <a:rPr lang="en-GB" b="1" dirty="0"/>
                        <a:t>1 </a:t>
                      </a:r>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916832458"/>
              </p:ext>
            </p:extLst>
          </p:nvPr>
        </p:nvGraphicFramePr>
        <p:xfrm>
          <a:off x="3382027" y="7999099"/>
          <a:ext cx="3319398" cy="1678301"/>
        </p:xfrm>
        <a:graphic>
          <a:graphicData uri="http://schemas.openxmlformats.org/drawingml/2006/table">
            <a:tbl>
              <a:tblPr firstRow="1" bandRow="1">
                <a:tableStyleId>{5940675A-B579-460E-94D1-54222C63F5DA}</a:tableStyleId>
              </a:tblPr>
              <a:tblGrid>
                <a:gridCol w="3319398">
                  <a:extLst>
                    <a:ext uri="{9D8B030D-6E8A-4147-A177-3AD203B41FA5}">
                      <a16:colId xmlns:a16="http://schemas.microsoft.com/office/drawing/2014/main" val="754516515"/>
                    </a:ext>
                  </a:extLst>
                </a:gridCol>
              </a:tblGrid>
              <a:tr h="226211">
                <a:tc>
                  <a:txBody>
                    <a:bodyPr/>
                    <a:lstStyle/>
                    <a:p>
                      <a:pPr algn="ctr"/>
                      <a:r>
                        <a:rPr lang="en-GB" b="1" dirty="0"/>
                        <a:t>Possible experiences</a:t>
                      </a:r>
                    </a:p>
                  </a:txBody>
                  <a:tcPr>
                    <a:solidFill>
                      <a:schemeClr val="accent6">
                        <a:lumMod val="20000"/>
                        <a:lumOff val="80000"/>
                      </a:schemeClr>
                    </a:solidFill>
                  </a:tcPr>
                </a:tc>
                <a:extLst>
                  <a:ext uri="{0D108BD9-81ED-4DB2-BD59-A6C34878D82A}">
                    <a16:rowId xmlns:a16="http://schemas.microsoft.com/office/drawing/2014/main" val="3315443936"/>
                  </a:ext>
                </a:extLst>
              </a:tr>
              <a:tr h="1381121">
                <a:tc>
                  <a:txBody>
                    <a:bodyPr/>
                    <a:lstStyle/>
                    <a:p>
                      <a:pPr marL="85725" indent="-85725">
                        <a:buFont typeface="Arial" panose="020B0604020202020204" pitchFamily="34" charset="0"/>
                        <a:buChar char="•"/>
                      </a:pPr>
                      <a:r>
                        <a:rPr lang="en-GB" sz="1100" b="0" i="0" kern="1200" dirty="0">
                          <a:solidFill>
                            <a:schemeClr val="tx1"/>
                          </a:solidFill>
                          <a:effectLst/>
                          <a:latin typeface="+mn-lt"/>
                          <a:ea typeface="+mn-ea"/>
                          <a:cs typeface="+mn-cs"/>
                        </a:rPr>
                        <a:t>Exploring the</a:t>
                      </a:r>
                      <a:r>
                        <a:rPr lang="en-GB" sz="1100" b="0" i="0" kern="1200" baseline="0" dirty="0">
                          <a:solidFill>
                            <a:schemeClr val="tx1"/>
                          </a:solidFill>
                          <a:effectLst/>
                          <a:latin typeface="+mn-lt"/>
                          <a:ea typeface="+mn-ea"/>
                          <a:cs typeface="+mn-cs"/>
                        </a:rPr>
                        <a:t> school grounds </a:t>
                      </a:r>
                      <a:r>
                        <a:rPr lang="en-GB" sz="1100" b="0" i="0" kern="1200" dirty="0">
                          <a:solidFill>
                            <a:schemeClr val="tx1"/>
                          </a:solidFill>
                          <a:effectLst/>
                          <a:latin typeface="+mn-lt"/>
                          <a:ea typeface="+mn-ea"/>
                          <a:cs typeface="+mn-cs"/>
                        </a:rPr>
                        <a:t>or Scadbury Park as a habitat. What birds or animals can be spotted? What plants are growing here? Can they see evidence of a food chain in action e.g. cracked snail shells, owl</a:t>
                      </a:r>
                      <a:r>
                        <a:rPr lang="en-GB" sz="1100" b="0" i="0" kern="1200" baseline="0" dirty="0">
                          <a:solidFill>
                            <a:schemeClr val="tx1"/>
                          </a:solidFill>
                          <a:effectLst/>
                          <a:latin typeface="+mn-lt"/>
                          <a:ea typeface="+mn-ea"/>
                          <a:cs typeface="+mn-cs"/>
                        </a:rPr>
                        <a:t> pellets.</a:t>
                      </a:r>
                      <a:endParaRPr lang="en-GB" sz="1100" b="0" i="0" kern="1200" dirty="0">
                        <a:solidFill>
                          <a:schemeClr val="tx1"/>
                        </a:solidFill>
                        <a:effectLst/>
                        <a:latin typeface="+mn-lt"/>
                        <a:ea typeface="+mn-ea"/>
                        <a:cs typeface="+mn-cs"/>
                      </a:endParaRPr>
                    </a:p>
                    <a:p>
                      <a:pPr marL="85725" indent="-85725">
                        <a:buFont typeface="Arial" panose="020B0604020202020204" pitchFamily="34" charset="0"/>
                        <a:buChar char="•"/>
                      </a:pPr>
                      <a:r>
                        <a:rPr lang="en-GB" sz="1100" b="0" i="0" kern="1200" dirty="0">
                          <a:solidFill>
                            <a:schemeClr val="tx1"/>
                          </a:solidFill>
                          <a:effectLst/>
                          <a:latin typeface="+mn-lt"/>
                          <a:ea typeface="+mn-ea"/>
                          <a:cs typeface="+mn-cs"/>
                        </a:rPr>
                        <a:t>Going on a mini-beast hunt in the local area: looking under stones, logs, around trees and around </a:t>
                      </a:r>
                      <a:r>
                        <a:rPr lang="en-GB" sz="1100" b="0" i="0" kern="1200">
                          <a:solidFill>
                            <a:schemeClr val="tx1"/>
                          </a:solidFill>
                          <a:effectLst/>
                          <a:latin typeface="+mn-lt"/>
                          <a:ea typeface="+mn-ea"/>
                          <a:cs typeface="+mn-cs"/>
                        </a:rPr>
                        <a:t>ponds.</a:t>
                      </a:r>
                      <a:endParaRPr lang="en-GB" sz="1100" b="0" i="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484369577"/>
              </p:ext>
            </p:extLst>
          </p:nvPr>
        </p:nvGraphicFramePr>
        <p:xfrm>
          <a:off x="3391552" y="3751913"/>
          <a:ext cx="3319398" cy="4247186"/>
        </p:xfrm>
        <a:graphic>
          <a:graphicData uri="http://schemas.openxmlformats.org/drawingml/2006/table">
            <a:tbl>
              <a:tblPr firstRow="1" bandRow="1">
                <a:tableStyleId>{5940675A-B579-460E-94D1-54222C63F5DA}</a:tableStyleId>
              </a:tblPr>
              <a:tblGrid>
                <a:gridCol w="1077598">
                  <a:extLst>
                    <a:ext uri="{9D8B030D-6E8A-4147-A177-3AD203B41FA5}">
                      <a16:colId xmlns:a16="http://schemas.microsoft.com/office/drawing/2014/main" val="754516515"/>
                    </a:ext>
                  </a:extLst>
                </a:gridCol>
                <a:gridCol w="2241800">
                  <a:extLst>
                    <a:ext uri="{9D8B030D-6E8A-4147-A177-3AD203B41FA5}">
                      <a16:colId xmlns:a16="http://schemas.microsoft.com/office/drawing/2014/main" val="751772659"/>
                    </a:ext>
                  </a:extLst>
                </a:gridCol>
              </a:tblGrid>
              <a:tr h="303662">
                <a:tc gridSpan="2">
                  <a:txBody>
                    <a:bodyPr/>
                    <a:lstStyle/>
                    <a:p>
                      <a:pPr algn="ctr"/>
                      <a:r>
                        <a:rPr lang="en-GB" b="1" dirty="0"/>
                        <a:t>What?</a:t>
                      </a:r>
                      <a:r>
                        <a:rPr lang="en-GB" b="1" baseline="0" dirty="0"/>
                        <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303662">
                <a:tc>
                  <a:txBody>
                    <a:bodyPr/>
                    <a:lstStyle/>
                    <a:p>
                      <a:pPr algn="ctr"/>
                      <a:r>
                        <a:rPr lang="en-GB" b="1" dirty="0"/>
                        <a:t>Spelling</a:t>
                      </a:r>
                    </a:p>
                  </a:txBody>
                  <a:tcPr>
                    <a:solidFill>
                      <a:schemeClr val="accent6">
                        <a:lumMod val="20000"/>
                        <a:lumOff val="80000"/>
                      </a:schemeClr>
                    </a:solidFill>
                  </a:tcPr>
                </a:tc>
                <a:tc>
                  <a:txBody>
                    <a:bodyPr/>
                    <a:lstStyle/>
                    <a:p>
                      <a:pPr algn="ctr"/>
                      <a:r>
                        <a:rPr lang="en-GB" b="1" dirty="0"/>
                        <a:t>Definition</a:t>
                      </a:r>
                    </a:p>
                  </a:txBody>
                  <a:tcPr>
                    <a:solidFill>
                      <a:schemeClr val="accent6">
                        <a:lumMod val="20000"/>
                        <a:lumOff val="80000"/>
                      </a:schemeClr>
                    </a:solidFill>
                  </a:tcPr>
                </a:tc>
                <a:extLst>
                  <a:ext uri="{0D108BD9-81ED-4DB2-BD59-A6C34878D82A}">
                    <a16:rowId xmlns:a16="http://schemas.microsoft.com/office/drawing/2014/main" val="1208927862"/>
                  </a:ext>
                </a:extLst>
              </a:tr>
              <a:tr h="407699">
                <a:tc>
                  <a:txBody>
                    <a:bodyPr/>
                    <a:lstStyle/>
                    <a:p>
                      <a:pPr algn="ctr"/>
                      <a:r>
                        <a:rPr lang="en-GB" sz="1200" dirty="0"/>
                        <a:t>Habitat</a:t>
                      </a: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dirty="0"/>
                        <a:t>A home of plants and animals. E.g. Woodland, </a:t>
                      </a:r>
                      <a:r>
                        <a:rPr lang="en-GB" sz="1100" dirty="0">
                          <a:latin typeface="+mn-lt"/>
                        </a:rPr>
                        <a:t>ocean,</a:t>
                      </a:r>
                      <a:r>
                        <a:rPr lang="en-GB" sz="1100" baseline="0" dirty="0">
                          <a:latin typeface="+mn-lt"/>
                        </a:rPr>
                        <a:t> </a:t>
                      </a:r>
                      <a:r>
                        <a:rPr lang="en-GB" sz="1100" kern="1200" baseline="0" dirty="0">
                          <a:solidFill>
                            <a:schemeClr val="tx1"/>
                          </a:solidFill>
                          <a:effectLst/>
                          <a:latin typeface="+mn-lt"/>
                          <a:ea typeface="+mn-ea"/>
                          <a:cs typeface="+mn-cs"/>
                        </a:rPr>
                        <a:t>p</a:t>
                      </a:r>
                      <a:r>
                        <a:rPr lang="en-GB" sz="1100" kern="1200" dirty="0">
                          <a:solidFill>
                            <a:schemeClr val="tx1"/>
                          </a:solidFill>
                          <a:effectLst/>
                          <a:latin typeface="+mn-lt"/>
                          <a:ea typeface="+mn-ea"/>
                          <a:cs typeface="+mn-cs"/>
                        </a:rPr>
                        <a:t>ond, meadow, log pile, river, lake, beach, cliff, desert,</a:t>
                      </a:r>
                      <a:r>
                        <a:rPr lang="en-GB" sz="1100" kern="1200" baseline="0" dirty="0">
                          <a:solidFill>
                            <a:schemeClr val="tx1"/>
                          </a:solidFill>
                          <a:effectLst/>
                          <a:latin typeface="+mn-lt"/>
                          <a:ea typeface="+mn-ea"/>
                          <a:cs typeface="+mn-cs"/>
                        </a:rPr>
                        <a:t> grassland, mountains.</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689411962"/>
                  </a:ext>
                </a:extLst>
              </a:tr>
              <a:tr h="341484">
                <a:tc>
                  <a:txBody>
                    <a:bodyPr/>
                    <a:lstStyle/>
                    <a:p>
                      <a:pPr algn="ctr"/>
                      <a:r>
                        <a:rPr lang="en-GB" sz="1200" dirty="0"/>
                        <a:t>Micro-habitat</a:t>
                      </a:r>
                    </a:p>
                  </a:txBody>
                  <a:tcPr/>
                </a:tc>
                <a:tc>
                  <a:txBody>
                    <a:bodyPr/>
                    <a:lstStyle/>
                    <a:p>
                      <a:pPr algn="l"/>
                      <a:r>
                        <a:rPr lang="en-GB" sz="1100" dirty="0"/>
                        <a:t>A very small habitat. E.g. A log that woodlice live under or leaf litter.</a:t>
                      </a:r>
                    </a:p>
                  </a:txBody>
                  <a:tcPr/>
                </a:tc>
                <a:extLst>
                  <a:ext uri="{0D108BD9-81ED-4DB2-BD59-A6C34878D82A}">
                    <a16:rowId xmlns:a16="http://schemas.microsoft.com/office/drawing/2014/main" val="1769763709"/>
                  </a:ext>
                </a:extLst>
              </a:tr>
              <a:tr h="391255">
                <a:tc>
                  <a:txBody>
                    <a:bodyPr/>
                    <a:lstStyle/>
                    <a:p>
                      <a:pPr algn="ctr"/>
                      <a:r>
                        <a:rPr lang="en-GB" sz="1100" dirty="0">
                          <a:latin typeface="+mn-lt"/>
                        </a:rPr>
                        <a:t>Food chain </a:t>
                      </a:r>
                    </a:p>
                  </a:txBody>
                  <a:tcPr/>
                </a:tc>
                <a:tc>
                  <a:txBody>
                    <a:bodyPr/>
                    <a:lstStyle/>
                    <a:p>
                      <a:pPr algn="l"/>
                      <a:r>
                        <a:rPr lang="en-GB" sz="1100" dirty="0">
                          <a:latin typeface="+mn-lt"/>
                        </a:rPr>
                        <a:t>A food chain shows how living things are linked through their food. It starts with a plant. </a:t>
                      </a:r>
                    </a:p>
                  </a:txBody>
                  <a:tcPr/>
                </a:tc>
                <a:extLst>
                  <a:ext uri="{0D108BD9-81ED-4DB2-BD59-A6C34878D82A}">
                    <a16:rowId xmlns:a16="http://schemas.microsoft.com/office/drawing/2014/main" val="1182001177"/>
                  </a:ext>
                </a:extLst>
              </a:tr>
              <a:tr h="281347">
                <a:tc>
                  <a:txBody>
                    <a:bodyPr/>
                    <a:lstStyle/>
                    <a:p>
                      <a:pPr algn="ctr"/>
                      <a:r>
                        <a:rPr lang="en-GB" sz="1100" kern="1200" dirty="0">
                          <a:solidFill>
                            <a:schemeClr val="tx1"/>
                          </a:solidFill>
                          <a:effectLst/>
                          <a:latin typeface="+mn-lt"/>
                          <a:ea typeface="+mn-ea"/>
                          <a:cs typeface="+mn-cs"/>
                        </a:rPr>
                        <a:t>Organism</a:t>
                      </a:r>
                      <a:endParaRPr lang="en-GB" sz="1100" dirty="0">
                        <a:latin typeface="+mn-lt"/>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b="0" i="0" kern="1200" dirty="0">
                          <a:solidFill>
                            <a:schemeClr val="tx1"/>
                          </a:solidFill>
                          <a:effectLst/>
                          <a:latin typeface="+mn-lt"/>
                          <a:ea typeface="+mn-ea"/>
                          <a:cs typeface="+mn-cs"/>
                        </a:rPr>
                        <a:t>Any living creature, plant or animal.</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998611680"/>
                  </a:ext>
                </a:extLst>
              </a:tr>
              <a:tr h="295275">
                <a:tc>
                  <a:txBody>
                    <a:bodyPr/>
                    <a:lstStyle/>
                    <a:p>
                      <a:pPr algn="ctr"/>
                      <a:r>
                        <a:rPr lang="en-GB" sz="1100" b="0" kern="1200" dirty="0">
                          <a:solidFill>
                            <a:schemeClr val="tx1"/>
                          </a:solidFill>
                          <a:effectLst/>
                          <a:latin typeface="+mn-lt"/>
                          <a:ea typeface="+mn-ea"/>
                          <a:cs typeface="+mn-cs"/>
                        </a:rPr>
                        <a:t>Trees</a:t>
                      </a:r>
                      <a:endParaRPr lang="en-GB" sz="1100" b="0" dirty="0">
                        <a:latin typeface="+mn-lt"/>
                      </a:endParaRPr>
                    </a:p>
                  </a:txBody>
                  <a:tcPr/>
                </a:tc>
                <a:tc>
                  <a:txBody>
                    <a:bodyPr/>
                    <a:lstStyle/>
                    <a:p>
                      <a:r>
                        <a:rPr lang="en-GB" sz="1100" kern="1200" dirty="0">
                          <a:solidFill>
                            <a:schemeClr val="tx1"/>
                          </a:solidFill>
                          <a:effectLst/>
                          <a:latin typeface="+mn-lt"/>
                          <a:ea typeface="+mn-ea"/>
                          <a:cs typeface="+mn-cs"/>
                        </a:rPr>
                        <a:t>Deciduous</a:t>
                      </a:r>
                      <a:r>
                        <a:rPr lang="en-GB" sz="1100" kern="1200" baseline="0" dirty="0">
                          <a:solidFill>
                            <a:schemeClr val="tx1"/>
                          </a:solidFill>
                          <a:effectLst/>
                          <a:latin typeface="+mn-lt"/>
                          <a:ea typeface="+mn-ea"/>
                          <a:cs typeface="+mn-cs"/>
                        </a:rPr>
                        <a:t> or</a:t>
                      </a:r>
                      <a:r>
                        <a:rPr lang="en-GB" sz="1100" kern="1200" dirty="0">
                          <a:solidFill>
                            <a:schemeClr val="tx1"/>
                          </a:solidFill>
                          <a:effectLst/>
                          <a:latin typeface="+mn-lt"/>
                          <a:ea typeface="+mn-ea"/>
                          <a:cs typeface="+mn-cs"/>
                        </a:rPr>
                        <a:t> evergreen.</a:t>
                      </a:r>
                    </a:p>
                  </a:txBody>
                  <a:tcPr/>
                </a:tc>
                <a:extLst>
                  <a:ext uri="{0D108BD9-81ED-4DB2-BD59-A6C34878D82A}">
                    <a16:rowId xmlns:a16="http://schemas.microsoft.com/office/drawing/2014/main" val="3891053345"/>
                  </a:ext>
                </a:extLst>
              </a:tr>
              <a:tr h="303662">
                <a:tc>
                  <a:txBody>
                    <a:bodyPr/>
                    <a:lstStyle/>
                    <a:p>
                      <a:pPr algn="ctr"/>
                      <a:r>
                        <a:rPr lang="en-GB" sz="1100" b="0" kern="1200" dirty="0">
                          <a:solidFill>
                            <a:schemeClr val="tx1"/>
                          </a:solidFill>
                          <a:effectLst/>
                          <a:latin typeface="+mn-lt"/>
                          <a:ea typeface="+mn-ea"/>
                          <a:cs typeface="+mn-cs"/>
                        </a:rPr>
                        <a:t>Wild flowering plants </a:t>
                      </a:r>
                      <a:endParaRPr lang="en-GB" sz="1100" b="0" dirty="0">
                        <a:latin typeface="+mn-lt"/>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E.g. Coltsfoot, daisy, dandelion, red clover, shepherd’s purse.</a:t>
                      </a:r>
                    </a:p>
                  </a:txBody>
                  <a:tcPr/>
                </a:tc>
                <a:extLst>
                  <a:ext uri="{0D108BD9-81ED-4DB2-BD59-A6C34878D82A}">
                    <a16:rowId xmlns:a16="http://schemas.microsoft.com/office/drawing/2014/main" val="1575472341"/>
                  </a:ext>
                </a:extLst>
              </a:tr>
              <a:tr h="308935">
                <a:tc>
                  <a:txBody>
                    <a:bodyPr/>
                    <a:lstStyle/>
                    <a:p>
                      <a:pPr algn="ctr"/>
                      <a:r>
                        <a:rPr lang="en-GB" sz="1100" b="0" kern="1200" dirty="0">
                          <a:solidFill>
                            <a:schemeClr val="tx1"/>
                          </a:solidFill>
                          <a:effectLst/>
                          <a:latin typeface="+mn-lt"/>
                          <a:ea typeface="+mn-ea"/>
                          <a:cs typeface="+mn-cs"/>
                        </a:rPr>
                        <a:t>Pond animals </a:t>
                      </a:r>
                      <a:endParaRPr lang="en-GB" sz="1100" b="0" dirty="0">
                        <a:latin typeface="+mn-lt"/>
                      </a:endParaRPr>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100" kern="1200" dirty="0">
                          <a:solidFill>
                            <a:schemeClr val="tx1"/>
                          </a:solidFill>
                          <a:effectLst/>
                          <a:latin typeface="+mn-lt"/>
                          <a:ea typeface="+mn-ea"/>
                          <a:cs typeface="+mn-cs"/>
                        </a:rPr>
                        <a:t>E.g. Pond skater, pond snail, leech, common frog, smooth newt.</a:t>
                      </a:r>
                    </a:p>
                  </a:txBody>
                  <a:tcPr/>
                </a:tc>
                <a:extLst>
                  <a:ext uri="{0D108BD9-81ED-4DB2-BD59-A6C34878D82A}">
                    <a16:rowId xmlns:a16="http://schemas.microsoft.com/office/drawing/2014/main" val="601739907"/>
                  </a:ext>
                </a:extLst>
              </a:tr>
              <a:tr h="308935">
                <a:tc>
                  <a:txBody>
                    <a:bodyPr/>
                    <a:lstStyle/>
                    <a:p>
                      <a:pPr algn="ctr"/>
                      <a:r>
                        <a:rPr lang="en-GB" sz="1100" b="0" kern="1200" dirty="0">
                          <a:solidFill>
                            <a:schemeClr val="tx1"/>
                          </a:solidFill>
                          <a:effectLst/>
                          <a:latin typeface="+mn-lt"/>
                          <a:ea typeface="+mn-ea"/>
                          <a:cs typeface="+mn-cs"/>
                        </a:rPr>
                        <a:t>Invertebrates</a:t>
                      </a:r>
                      <a:endParaRPr lang="en-GB" sz="1100" b="0" dirty="0">
                        <a:latin typeface="+mn-lt"/>
                      </a:endParaRPr>
                    </a:p>
                  </a:txBody>
                  <a:tcPr/>
                </a:tc>
                <a:tc>
                  <a:txBody>
                    <a:bodyPr/>
                    <a:lstStyle/>
                    <a:p>
                      <a:r>
                        <a:rPr lang="en-GB" sz="1100" kern="1200" dirty="0">
                          <a:solidFill>
                            <a:schemeClr val="tx1"/>
                          </a:solidFill>
                          <a:effectLst/>
                          <a:latin typeface="+mn-lt"/>
                          <a:ea typeface="+mn-ea"/>
                          <a:cs typeface="+mn-cs"/>
                        </a:rPr>
                        <a:t>E.g.</a:t>
                      </a:r>
                      <a:r>
                        <a:rPr lang="en-GB" sz="1100" kern="1200" baseline="0" dirty="0">
                          <a:solidFill>
                            <a:schemeClr val="tx1"/>
                          </a:solidFill>
                          <a:effectLst/>
                          <a:latin typeface="+mn-lt"/>
                          <a:ea typeface="+mn-ea"/>
                          <a:cs typeface="+mn-cs"/>
                        </a:rPr>
                        <a:t> S</a:t>
                      </a:r>
                      <a:r>
                        <a:rPr lang="en-GB" sz="1100" kern="1200" dirty="0">
                          <a:solidFill>
                            <a:schemeClr val="tx1"/>
                          </a:solidFill>
                          <a:effectLst/>
                          <a:latin typeface="+mn-lt"/>
                          <a:ea typeface="+mn-ea"/>
                          <a:cs typeface="+mn-cs"/>
                        </a:rPr>
                        <a:t>nail, slug, woodlouse, spider, beetle, fly.</a:t>
                      </a:r>
                    </a:p>
                  </a:txBody>
                  <a:tcPr/>
                </a:tc>
                <a:extLst>
                  <a:ext uri="{0D108BD9-81ED-4DB2-BD59-A6C34878D82A}">
                    <a16:rowId xmlns:a16="http://schemas.microsoft.com/office/drawing/2014/main" val="2562973158"/>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442523508"/>
              </p:ext>
            </p:extLst>
          </p:nvPr>
        </p:nvGraphicFramePr>
        <p:xfrm>
          <a:off x="100209" y="1047508"/>
          <a:ext cx="3155795" cy="4694745"/>
        </p:xfrm>
        <a:graphic>
          <a:graphicData uri="http://schemas.openxmlformats.org/drawingml/2006/table">
            <a:tbl>
              <a:tblPr firstRow="1" bandRow="1">
                <a:tableStyleId>{5940675A-B579-460E-94D1-54222C63F5DA}</a:tableStyleId>
              </a:tblPr>
              <a:tblGrid>
                <a:gridCol w="992611">
                  <a:extLst>
                    <a:ext uri="{9D8B030D-6E8A-4147-A177-3AD203B41FA5}">
                      <a16:colId xmlns:a16="http://schemas.microsoft.com/office/drawing/2014/main" val="754516515"/>
                    </a:ext>
                  </a:extLst>
                </a:gridCol>
                <a:gridCol w="2163184">
                  <a:extLst>
                    <a:ext uri="{9D8B030D-6E8A-4147-A177-3AD203B41FA5}">
                      <a16:colId xmlns:a16="http://schemas.microsoft.com/office/drawing/2014/main" val="751772659"/>
                    </a:ext>
                  </a:extLst>
                </a:gridCol>
              </a:tblGrid>
              <a:tr h="285783">
                <a:tc gridSpan="2">
                  <a:txBody>
                    <a:bodyPr/>
                    <a:lstStyle/>
                    <a:p>
                      <a:pPr algn="ctr"/>
                      <a:r>
                        <a:rPr lang="en-GB" b="1" dirty="0"/>
                        <a:t>What?</a:t>
                      </a:r>
                      <a:r>
                        <a:rPr lang="en-GB" b="1" baseline="0" dirty="0"/>
                        <a:t> (Key Knowledge)</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571567">
                <a:tc>
                  <a:txBody>
                    <a:bodyPr/>
                    <a:lstStyle/>
                    <a:p>
                      <a:pPr algn="ctr"/>
                      <a:r>
                        <a:rPr lang="en-GB" sz="1100" dirty="0"/>
                        <a:t>Is it alive?</a:t>
                      </a:r>
                    </a:p>
                  </a:txBody>
                  <a:tcPr/>
                </a:tc>
                <a:tc>
                  <a:txBody>
                    <a:bodyPr/>
                    <a:lstStyle/>
                    <a:p>
                      <a:pPr marL="0" indent="0">
                        <a:buFont typeface="Arial" panose="020B0604020202020204" pitchFamily="34" charset="0"/>
                        <a:buNone/>
                      </a:pPr>
                      <a:r>
                        <a:rPr lang="en-GB" sz="1100" dirty="0"/>
                        <a:t>Things can be categorised as either living, dead, or has never been alive.</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1055201">
                <a:tc>
                  <a:txBody>
                    <a:bodyPr/>
                    <a:lstStyle/>
                    <a:p>
                      <a:pPr algn="ctr"/>
                      <a:r>
                        <a:rPr lang="en-GB" sz="1100" dirty="0"/>
                        <a:t>How do we know?</a:t>
                      </a:r>
                    </a:p>
                  </a:txBody>
                  <a:tcPr/>
                </a:tc>
                <a:tc>
                  <a:txBody>
                    <a:bodyPr/>
                    <a:lstStyle/>
                    <a:p>
                      <a:pPr algn="l"/>
                      <a:r>
                        <a:rPr lang="en-GB" sz="1100" dirty="0"/>
                        <a:t>There are 7 life processes: </a:t>
                      </a:r>
                      <a:r>
                        <a:rPr lang="en-GB" sz="1100" b="1" dirty="0"/>
                        <a:t>M</a:t>
                      </a:r>
                      <a:r>
                        <a:rPr lang="en-GB" sz="1100" dirty="0"/>
                        <a:t>ovement, </a:t>
                      </a:r>
                      <a:r>
                        <a:rPr lang="en-GB" sz="1100" b="1" dirty="0"/>
                        <a:t>R</a:t>
                      </a:r>
                      <a:r>
                        <a:rPr lang="en-GB" sz="1100" dirty="0"/>
                        <a:t>espiration, </a:t>
                      </a:r>
                      <a:r>
                        <a:rPr lang="en-GB" sz="1100" b="1" dirty="0"/>
                        <a:t>S</a:t>
                      </a:r>
                      <a:r>
                        <a:rPr lang="en-GB" sz="1100" dirty="0"/>
                        <a:t>ensitivity, </a:t>
                      </a:r>
                      <a:r>
                        <a:rPr lang="en-GB" sz="1100" b="1" dirty="0"/>
                        <a:t>G</a:t>
                      </a:r>
                      <a:r>
                        <a:rPr lang="en-GB" sz="1100" dirty="0"/>
                        <a:t>rowth, </a:t>
                      </a:r>
                      <a:r>
                        <a:rPr lang="en-GB" sz="1100" b="1" dirty="0"/>
                        <a:t>R</a:t>
                      </a:r>
                      <a:r>
                        <a:rPr lang="en-GB" sz="1100" dirty="0"/>
                        <a:t>eproduction, </a:t>
                      </a:r>
                      <a:r>
                        <a:rPr lang="en-GB" sz="1100" b="1" dirty="0"/>
                        <a:t>E</a:t>
                      </a:r>
                      <a:r>
                        <a:rPr lang="en-GB" sz="1100" dirty="0"/>
                        <a:t>xcretion and </a:t>
                      </a:r>
                      <a:r>
                        <a:rPr lang="en-GB" sz="1100" b="1" dirty="0"/>
                        <a:t>N</a:t>
                      </a:r>
                      <a:r>
                        <a:rPr lang="en-GB" sz="1100" dirty="0"/>
                        <a:t>utrition. These can be remembered using the acronym: </a:t>
                      </a:r>
                      <a:r>
                        <a:rPr lang="en-GB" sz="1100" b="1" dirty="0"/>
                        <a:t>MRS GREN </a:t>
                      </a:r>
                    </a:p>
                  </a:txBody>
                  <a:tcPr/>
                </a:tc>
                <a:extLst>
                  <a:ext uri="{0D108BD9-81ED-4DB2-BD59-A6C34878D82A}">
                    <a16:rowId xmlns:a16="http://schemas.microsoft.com/office/drawing/2014/main" val="3790129666"/>
                  </a:ext>
                </a:extLst>
              </a:tr>
              <a:tr h="571567">
                <a:tc>
                  <a:txBody>
                    <a:bodyPr/>
                    <a:lstStyle/>
                    <a:p>
                      <a:pPr algn="ctr"/>
                      <a:r>
                        <a:rPr lang="en-GB" sz="1100" dirty="0"/>
                        <a:t>Sensitivity</a:t>
                      </a: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100" dirty="0"/>
                        <a:t>Sensing and resounding to the environment. E.g. respond to changes in light, heat or sound.</a:t>
                      </a:r>
                    </a:p>
                  </a:txBody>
                  <a:tcPr/>
                </a:tc>
                <a:extLst>
                  <a:ext uri="{0D108BD9-81ED-4DB2-BD59-A6C34878D82A}">
                    <a16:rowId xmlns:a16="http://schemas.microsoft.com/office/drawing/2014/main" val="689411962"/>
                  </a:ext>
                </a:extLst>
              </a:tr>
              <a:tr h="410356">
                <a:tc>
                  <a:txBody>
                    <a:bodyPr/>
                    <a:lstStyle/>
                    <a:p>
                      <a:pPr algn="ctr"/>
                      <a:r>
                        <a:rPr lang="en-GB" sz="1100" dirty="0"/>
                        <a:t>Adaptation</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Animals and plants are specially adapted to live in their habitats.</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860266684"/>
                  </a:ext>
                </a:extLst>
              </a:tr>
              <a:tr h="893989">
                <a:tc>
                  <a:txBody>
                    <a:bodyPr/>
                    <a:lstStyle/>
                    <a:p>
                      <a:pPr algn="ctr"/>
                      <a:r>
                        <a:rPr lang="en-GB" sz="1100" dirty="0"/>
                        <a:t>What do organisms need?</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b="0" i="0" kern="1200" dirty="0">
                          <a:solidFill>
                            <a:schemeClr val="tx1"/>
                          </a:solidFill>
                          <a:effectLst/>
                          <a:latin typeface="+mn-lt"/>
                          <a:ea typeface="+mn-ea"/>
                          <a:cs typeface="+mn-cs"/>
                        </a:rPr>
                        <a:t>Animals need air, food, water, and shelter. Living organisms depend on each other and on their environments, or habitats, to meet their needs for survival.</a:t>
                      </a:r>
                      <a:endParaRPr lang="en-GB" sz="1100" b="0" kern="1200" dirty="0">
                        <a:solidFill>
                          <a:schemeClr val="tx1"/>
                        </a:solidFill>
                        <a:effectLst/>
                        <a:latin typeface="+mn-lt"/>
                        <a:ea typeface="+mn-ea"/>
                        <a:cs typeface="+mn-cs"/>
                      </a:endParaRPr>
                    </a:p>
                  </a:txBody>
                  <a:tcPr/>
                </a:tc>
                <a:extLst>
                  <a:ext uri="{0D108BD9-81ED-4DB2-BD59-A6C34878D82A}">
                    <a16:rowId xmlns:a16="http://schemas.microsoft.com/office/drawing/2014/main" val="1487942093"/>
                  </a:ext>
                </a:extLst>
              </a:tr>
              <a:tr h="755205">
                <a:tc>
                  <a:txBody>
                    <a:bodyPr/>
                    <a:lstStyle/>
                    <a:p>
                      <a:pPr algn="ctr"/>
                      <a:r>
                        <a:rPr lang="en-GB" sz="1100" dirty="0"/>
                        <a:t>Food chain</a:t>
                      </a:r>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100" dirty="0"/>
                        <a:t>A food chain shows how each animal gets its food. The chain will always start with a plant.</a:t>
                      </a: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3338292479"/>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4036800496"/>
              </p:ext>
            </p:extLst>
          </p:nvPr>
        </p:nvGraphicFramePr>
        <p:xfrm>
          <a:off x="3391552" y="1047506"/>
          <a:ext cx="3319398" cy="2697480"/>
        </p:xfrm>
        <a:graphic>
          <a:graphicData uri="http://schemas.openxmlformats.org/drawingml/2006/table">
            <a:tbl>
              <a:tblPr firstRow="1" bandRow="1">
                <a:tableStyleId>{5940675A-B579-460E-94D1-54222C63F5DA}</a:tableStyleId>
              </a:tblPr>
              <a:tblGrid>
                <a:gridCol w="3319398">
                  <a:extLst>
                    <a:ext uri="{9D8B030D-6E8A-4147-A177-3AD203B41FA5}">
                      <a16:colId xmlns:a16="http://schemas.microsoft.com/office/drawing/2014/main" val="754516515"/>
                    </a:ext>
                  </a:extLst>
                </a:gridCol>
              </a:tblGrid>
              <a:tr h="225987">
                <a:tc>
                  <a:txBody>
                    <a:bodyPr/>
                    <a:lstStyle/>
                    <a:p>
                      <a:pPr marL="171450" indent="-171450" algn="ctr">
                        <a:buFont typeface="Arial" panose="020B0604020202020204" pitchFamily="34" charset="0"/>
                        <a:buChar char="•"/>
                      </a:pPr>
                      <a:r>
                        <a:rPr lang="en-GB" sz="1100" b="1" dirty="0"/>
                        <a:t>Statutory requirements</a:t>
                      </a:r>
                    </a:p>
                  </a:txBody>
                  <a:tcPr>
                    <a:solidFill>
                      <a:schemeClr val="accent6">
                        <a:lumMod val="20000"/>
                        <a:lumOff val="80000"/>
                      </a:schemeClr>
                    </a:solidFill>
                  </a:tcPr>
                </a:tc>
                <a:extLst>
                  <a:ext uri="{0D108BD9-81ED-4DB2-BD59-A6C34878D82A}">
                    <a16:rowId xmlns:a16="http://schemas.microsoft.com/office/drawing/2014/main" val="3315443936"/>
                  </a:ext>
                </a:extLst>
              </a:tr>
              <a:tr h="2126932">
                <a:tc>
                  <a:txBody>
                    <a:bodyPr/>
                    <a:lstStyle/>
                    <a:p>
                      <a:pPr marL="85725" lvl="0" indent="-85725">
                        <a:buFont typeface="Arial" panose="020B0604020202020204" pitchFamily="34" charset="0"/>
                        <a:buChar char="•"/>
                      </a:pPr>
                      <a:r>
                        <a:rPr lang="en-GB" sz="1100" kern="1200" dirty="0">
                          <a:solidFill>
                            <a:schemeClr val="tx1"/>
                          </a:solidFill>
                          <a:effectLst/>
                          <a:latin typeface="+mn-lt"/>
                          <a:ea typeface="+mn-ea"/>
                          <a:cs typeface="+mn-cs"/>
                        </a:rPr>
                        <a:t>Explore and compare the differences between things that are living, dead, and things that have never been alive</a:t>
                      </a:r>
                    </a:p>
                    <a:p>
                      <a:pPr marL="85725" lvl="0" indent="-85725">
                        <a:buFont typeface="Arial" panose="020B0604020202020204" pitchFamily="34" charset="0"/>
                        <a:buChar char="•"/>
                      </a:pPr>
                      <a:r>
                        <a:rPr lang="en-GB" sz="1100" kern="1200" dirty="0">
                          <a:solidFill>
                            <a:schemeClr val="tx1"/>
                          </a:solidFill>
                          <a:effectLst/>
                          <a:latin typeface="+mn-lt"/>
                          <a:ea typeface="+mn-ea"/>
                          <a:cs typeface="+mn-cs"/>
                        </a:rPr>
                        <a:t>Identify that most living things live in habitats to which they are suited and describe how different habitats provide for the basic needs of different kinds of animals and plants, and how they depend on each other.</a:t>
                      </a:r>
                    </a:p>
                    <a:p>
                      <a:pPr marL="85725" lvl="0" indent="-85725">
                        <a:buFont typeface="Arial" panose="020B0604020202020204" pitchFamily="34" charset="0"/>
                        <a:buChar char="•"/>
                      </a:pPr>
                      <a:r>
                        <a:rPr lang="en-GB" sz="1100" kern="1200" dirty="0">
                          <a:solidFill>
                            <a:schemeClr val="tx1"/>
                          </a:solidFill>
                          <a:effectLst/>
                          <a:latin typeface="+mn-lt"/>
                          <a:ea typeface="+mn-ea"/>
                          <a:cs typeface="+mn-cs"/>
                        </a:rPr>
                        <a:t>Identify and name a variety of plants and animals in their habitats, including micro-habitats</a:t>
                      </a:r>
                    </a:p>
                    <a:p>
                      <a:pPr marL="85725" indent="-85725">
                        <a:buFont typeface="Arial" panose="020B0604020202020204" pitchFamily="34" charset="0"/>
                        <a:buChar char="•"/>
                      </a:pPr>
                      <a:r>
                        <a:rPr lang="en-GB" sz="1100" kern="1200" dirty="0">
                          <a:solidFill>
                            <a:schemeClr val="tx1"/>
                          </a:solidFill>
                          <a:effectLst/>
                          <a:latin typeface="+mn-lt"/>
                          <a:ea typeface="+mn-ea"/>
                          <a:cs typeface="+mn-cs"/>
                        </a:rPr>
                        <a:t>Describe how animals obtain their food from plants and other animals, using the idea of a simple food chain, and identify and name different sources of food.</a:t>
                      </a:r>
                    </a:p>
                  </a:txBody>
                  <a:tcPr/>
                </a:tc>
                <a:extLst>
                  <a:ext uri="{0D108BD9-81ED-4DB2-BD59-A6C34878D82A}">
                    <a16:rowId xmlns:a16="http://schemas.microsoft.com/office/drawing/2014/main" val="120892786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86343138"/>
              </p:ext>
            </p:extLst>
          </p:nvPr>
        </p:nvGraphicFramePr>
        <p:xfrm>
          <a:off x="100208" y="5875506"/>
          <a:ext cx="3155795" cy="3801894"/>
        </p:xfrm>
        <a:graphic>
          <a:graphicData uri="http://schemas.openxmlformats.org/drawingml/2006/table">
            <a:tbl>
              <a:tblPr firstRow="1" bandRow="1">
                <a:tableStyleId>{5940675A-B579-460E-94D1-54222C63F5DA}</a:tableStyleId>
              </a:tblPr>
              <a:tblGrid>
                <a:gridCol w="3155795">
                  <a:extLst>
                    <a:ext uri="{9D8B030D-6E8A-4147-A177-3AD203B41FA5}">
                      <a16:colId xmlns:a16="http://schemas.microsoft.com/office/drawing/2014/main" val="754516515"/>
                    </a:ext>
                  </a:extLst>
                </a:gridCol>
              </a:tblGrid>
              <a:tr h="653189">
                <a:tc>
                  <a:txBody>
                    <a:bodyPr/>
                    <a:lstStyle/>
                    <a:p>
                      <a:pPr algn="ctr"/>
                      <a:r>
                        <a:rPr lang="en-GB" b="1" dirty="0"/>
                        <a:t>Pictures and diagrams</a:t>
                      </a:r>
                    </a:p>
                  </a:txBody>
                  <a:tcPr>
                    <a:solidFill>
                      <a:schemeClr val="accent6">
                        <a:lumMod val="20000"/>
                        <a:lumOff val="80000"/>
                      </a:schemeClr>
                    </a:solidFill>
                  </a:tcPr>
                </a:tc>
                <a:extLst>
                  <a:ext uri="{0D108BD9-81ED-4DB2-BD59-A6C34878D82A}">
                    <a16:rowId xmlns:a16="http://schemas.microsoft.com/office/drawing/2014/main" val="3315443936"/>
                  </a:ext>
                </a:extLst>
              </a:tr>
              <a:tr h="3148705">
                <a:tc>
                  <a:txBody>
                    <a:bodyPr/>
                    <a:lstStyle/>
                    <a:p>
                      <a:pPr marL="0" indent="0">
                        <a:buFont typeface="Arial" panose="020B0604020202020204" pitchFamily="34" charset="0"/>
                        <a:buNone/>
                      </a:pPr>
                      <a:endParaRPr lang="en-GB" sz="1100" dirty="0"/>
                    </a:p>
                  </a:txBody>
                  <a:tcPr/>
                </a:tc>
                <a:extLst>
                  <a:ext uri="{0D108BD9-81ED-4DB2-BD59-A6C34878D82A}">
                    <a16:rowId xmlns:a16="http://schemas.microsoft.com/office/drawing/2014/main" val="1208927862"/>
                  </a:ext>
                </a:extLst>
              </a:tr>
            </a:tbl>
          </a:graphicData>
        </a:graphic>
      </p:graphicFrame>
      <p:pic>
        <p:nvPicPr>
          <p:cNvPr id="12" name="Picture 11"/>
          <p:cNvPicPr/>
          <p:nvPr/>
        </p:nvPicPr>
        <p:blipFill rotWithShape="1">
          <a:blip r:embed="rId2"/>
          <a:srcRect l="4843" t="23362" r="67377" b="18147"/>
          <a:stretch/>
        </p:blipFill>
        <p:spPr bwMode="auto">
          <a:xfrm>
            <a:off x="573205" y="6572567"/>
            <a:ext cx="2209799" cy="307625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54857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259</TotalTime>
  <Words>503</Words>
  <Application>Microsoft Office PowerPoint</Application>
  <PresentationFormat>A4 Paper (210x297 mm)</PresentationFormat>
  <Paragraphs>46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Natalie Talbot</cp:lastModifiedBy>
  <cp:revision>34</cp:revision>
  <dcterms:created xsi:type="dcterms:W3CDTF">2019-07-07T18:53:37Z</dcterms:created>
  <dcterms:modified xsi:type="dcterms:W3CDTF">2022-03-08T17:28:55Z</dcterms:modified>
</cp:coreProperties>
</file>