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1" d="100"/>
          <a:sy n="61" d="100"/>
        </p:scale>
        <p:origin x="2539" y="5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16/02/2021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163648787"/>
              </p:ext>
            </p:extLst>
          </p:nvPr>
        </p:nvGraphicFramePr>
        <p:xfrm>
          <a:off x="151677" y="523114"/>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RE Focus</a:t>
                      </a:r>
                      <a:endParaRPr lang="en-GB" b="1" dirty="0"/>
                    </a:p>
                  </a:txBody>
                  <a:tcPr/>
                </a:tc>
                <a:tc>
                  <a:txBody>
                    <a:bodyPr/>
                    <a:lstStyle/>
                    <a:p>
                      <a:pPr algn="ctr"/>
                      <a:r>
                        <a:rPr lang="en-GB" b="1" dirty="0" smtClean="0"/>
                        <a:t>Christianity: </a:t>
                      </a:r>
                    </a:p>
                    <a:p>
                      <a:pPr algn="ctr"/>
                      <a:r>
                        <a:rPr lang="en-GB" sz="1350" b="1" i="0" u="none" strike="noStrike" kern="1200" baseline="0" dirty="0" smtClean="0">
                          <a:solidFill>
                            <a:schemeClr val="tx1"/>
                          </a:solidFill>
                          <a:latin typeface="+mn-lt"/>
                          <a:ea typeface="+mn-ea"/>
                          <a:cs typeface="+mn-cs"/>
                        </a:rPr>
                        <a:t>The Christmas Story</a:t>
                      </a:r>
                      <a:endParaRPr lang="en-GB" b="1" dirty="0"/>
                    </a:p>
                  </a:txBody>
                  <a:tcPr>
                    <a:solidFill>
                      <a:srgbClr val="FFFF00"/>
                    </a:solidFill>
                  </a:tcPr>
                </a:tc>
                <a:tc>
                  <a:txBody>
                    <a:bodyPr/>
                    <a:lstStyle/>
                    <a:p>
                      <a:pPr algn="ctr"/>
                      <a:r>
                        <a:rPr lang="en-GB" b="1" dirty="0" smtClean="0"/>
                        <a:t>Year</a:t>
                      </a:r>
                      <a:r>
                        <a:rPr lang="en-GB" b="1" baseline="0" dirty="0" smtClean="0"/>
                        <a:t> 1</a:t>
                      </a:r>
                      <a:endParaRPr lang="en-GB" b="1" dirty="0"/>
                    </a:p>
                  </a:txBody>
                  <a:tcPr/>
                </a:tc>
                <a:tc>
                  <a:txBody>
                    <a:bodyPr/>
                    <a:lstStyle/>
                    <a:p>
                      <a:pPr algn="ctr"/>
                      <a:r>
                        <a:rPr lang="en-GB" b="1" dirty="0" smtClean="0"/>
                        <a:t>Autumn 2</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725549967"/>
              </p:ext>
            </p:extLst>
          </p:nvPr>
        </p:nvGraphicFramePr>
        <p:xfrm>
          <a:off x="169389" y="8073816"/>
          <a:ext cx="3135672" cy="1417320"/>
        </p:xfrm>
        <a:graphic>
          <a:graphicData uri="http://schemas.openxmlformats.org/drawingml/2006/table">
            <a:tbl>
              <a:tblPr firstRow="1" bandRow="1">
                <a:tableStyleId>{5940675A-B579-460E-94D1-54222C63F5DA}</a:tableStyleId>
              </a:tblPr>
              <a:tblGrid>
                <a:gridCol w="3135672">
                  <a:extLst>
                    <a:ext uri="{9D8B030D-6E8A-4147-A177-3AD203B41FA5}">
                      <a16:colId xmlns:a16="http://schemas.microsoft.com/office/drawing/2014/main" val="754516515"/>
                    </a:ext>
                  </a:extLst>
                </a:gridCol>
              </a:tblGrid>
              <a:tr h="0">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791401">
                <a:tc>
                  <a:txBody>
                    <a:bodyPr/>
                    <a:lstStyle/>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Retell the nativity story.</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Wrap your own present for the baby Jesus.</a:t>
                      </a:r>
                    </a:p>
                    <a:p>
                      <a:pPr marL="285750" indent="-285750">
                        <a:buFont typeface="Arial" panose="020B0604020202020204" pitchFamily="34" charset="0"/>
                        <a:buChar char="•"/>
                      </a:pPr>
                      <a:r>
                        <a:rPr lang="en-GB" sz="1350" b="0" i="0" u="sng" strike="noStrike" kern="1200" baseline="0" dirty="0" smtClean="0">
                          <a:solidFill>
                            <a:schemeClr val="tx1"/>
                          </a:solidFill>
                          <a:latin typeface="+mn-lt"/>
                          <a:ea typeface="+mn-ea"/>
                          <a:cs typeface="+mn-cs"/>
                        </a:rPr>
                        <a:t>Outdoor learning </a:t>
                      </a:r>
                      <a:r>
                        <a:rPr lang="en-GB" sz="1350" b="0" i="0" u="none" strike="noStrike" kern="1200" baseline="0" dirty="0" smtClean="0">
                          <a:solidFill>
                            <a:schemeClr val="tx1"/>
                          </a:solidFill>
                          <a:latin typeface="+mn-lt"/>
                          <a:ea typeface="+mn-ea"/>
                          <a:cs typeface="+mn-cs"/>
                        </a:rPr>
                        <a:t>- Create natural Christmas tree decorations.</a:t>
                      </a: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875101842"/>
              </p:ext>
            </p:extLst>
          </p:nvPr>
        </p:nvGraphicFramePr>
        <p:xfrm>
          <a:off x="3452284" y="4791767"/>
          <a:ext cx="3319398" cy="3938402"/>
        </p:xfrm>
        <a:graphic>
          <a:graphicData uri="http://schemas.openxmlformats.org/drawingml/2006/table">
            <a:tbl>
              <a:tblPr firstRow="1" bandRow="1">
                <a:tableStyleId>{5940675A-B579-460E-94D1-54222C63F5DA}</a:tableStyleId>
              </a:tblPr>
              <a:tblGrid>
                <a:gridCol w="1128594">
                  <a:extLst>
                    <a:ext uri="{9D8B030D-6E8A-4147-A177-3AD203B41FA5}">
                      <a16:colId xmlns:a16="http://schemas.microsoft.com/office/drawing/2014/main" val="754516515"/>
                    </a:ext>
                  </a:extLst>
                </a:gridCol>
                <a:gridCol w="2190804">
                  <a:extLst>
                    <a:ext uri="{9D8B030D-6E8A-4147-A177-3AD203B41FA5}">
                      <a16:colId xmlns:a16="http://schemas.microsoft.com/office/drawing/2014/main" val="751772659"/>
                    </a:ext>
                  </a:extLst>
                </a:gridCol>
              </a:tblGrid>
              <a:tr h="0">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r>
                        <a:rPr lang="en-GB" sz="1350" dirty="0" smtClean="0"/>
                        <a:t>Bethlehem</a:t>
                      </a:r>
                      <a:endParaRPr lang="en-GB" sz="1350" dirty="0"/>
                    </a:p>
                  </a:txBody>
                  <a:tcPr/>
                </a:tc>
                <a:tc>
                  <a:txBody>
                    <a:bodyPr/>
                    <a:lstStyle/>
                    <a:p>
                      <a:r>
                        <a:rPr lang="en-GB" dirty="0" smtClean="0"/>
                        <a:t>The town where Jesus was born.</a:t>
                      </a:r>
                      <a:endParaRPr lang="en-GB" dirty="0"/>
                    </a:p>
                  </a:txBody>
                  <a:tcPr/>
                </a:tc>
                <a:extLst>
                  <a:ext uri="{0D108BD9-81ED-4DB2-BD59-A6C34878D82A}">
                    <a16:rowId xmlns:a16="http://schemas.microsoft.com/office/drawing/2014/main" val="689411962"/>
                  </a:ext>
                </a:extLst>
              </a:tr>
              <a:tr h="341484">
                <a:tc>
                  <a:txBody>
                    <a:bodyPr/>
                    <a:lstStyle/>
                    <a:p>
                      <a:r>
                        <a:rPr lang="en-GB" dirty="0" smtClean="0"/>
                        <a:t>Gold</a:t>
                      </a:r>
                      <a:endParaRPr lang="en-GB" dirty="0"/>
                    </a:p>
                  </a:txBody>
                  <a:tcPr/>
                </a:tc>
                <a:tc>
                  <a:txBody>
                    <a:bodyPr/>
                    <a:lstStyle/>
                    <a:p>
                      <a:r>
                        <a:rPr lang="en-GB" dirty="0" smtClean="0"/>
                        <a:t>A gift from</a:t>
                      </a:r>
                      <a:r>
                        <a:rPr lang="en-GB" baseline="0" dirty="0" smtClean="0"/>
                        <a:t> the three wise men. It showed that Jesus was a king.</a:t>
                      </a:r>
                      <a:endParaRPr lang="en-GB" dirty="0"/>
                    </a:p>
                  </a:txBody>
                  <a:tcPr/>
                </a:tc>
                <a:extLst>
                  <a:ext uri="{0D108BD9-81ED-4DB2-BD59-A6C34878D82A}">
                    <a16:rowId xmlns:a16="http://schemas.microsoft.com/office/drawing/2014/main" val="1769763709"/>
                  </a:ext>
                </a:extLst>
              </a:tr>
              <a:tr h="341484">
                <a:tc>
                  <a:txBody>
                    <a:bodyPr/>
                    <a:lstStyle/>
                    <a:p>
                      <a:r>
                        <a:rPr lang="en-GB" b="1" dirty="0" smtClean="0"/>
                        <a:t>Frankincense</a:t>
                      </a:r>
                      <a:endParaRPr lang="en-GB" b="1" dirty="0"/>
                    </a:p>
                  </a:txBody>
                  <a:tcPr/>
                </a:tc>
                <a:tc>
                  <a:txBody>
                    <a:bodyPr/>
                    <a:lstStyle/>
                    <a:p>
                      <a:r>
                        <a:rPr lang="en-GB" dirty="0" smtClean="0"/>
                        <a:t>A gift from</a:t>
                      </a:r>
                      <a:r>
                        <a:rPr lang="en-GB" baseline="0" dirty="0" smtClean="0"/>
                        <a:t> the three wise men. It showed that Jesus was God on earth.</a:t>
                      </a:r>
                      <a:endParaRPr lang="en-GB" dirty="0"/>
                    </a:p>
                  </a:txBody>
                  <a:tcPr/>
                </a:tc>
                <a:extLst>
                  <a:ext uri="{0D108BD9-81ED-4DB2-BD59-A6C34878D82A}">
                    <a16:rowId xmlns:a16="http://schemas.microsoft.com/office/drawing/2014/main" val="10004"/>
                  </a:ext>
                </a:extLst>
              </a:tr>
              <a:tr h="341484">
                <a:tc>
                  <a:txBody>
                    <a:bodyPr/>
                    <a:lstStyle/>
                    <a:p>
                      <a:r>
                        <a:rPr lang="en-GB" b="1" dirty="0" smtClean="0"/>
                        <a:t>Myrrh </a:t>
                      </a:r>
                      <a:endParaRPr lang="en-GB" b="1" dirty="0"/>
                    </a:p>
                  </a:txBody>
                  <a:tcPr/>
                </a:tc>
                <a:tc>
                  <a:txBody>
                    <a:bodyPr/>
                    <a:lstStyle/>
                    <a:p>
                      <a:r>
                        <a:rPr lang="en-GB" dirty="0" smtClean="0"/>
                        <a:t>A gift from</a:t>
                      </a:r>
                      <a:r>
                        <a:rPr lang="en-GB" baseline="0" dirty="0" smtClean="0"/>
                        <a:t> the three wise men. It meant that Jesus would one day die.</a:t>
                      </a:r>
                      <a:endParaRPr lang="en-GB" dirty="0"/>
                    </a:p>
                  </a:txBody>
                  <a:tcPr/>
                </a:tc>
                <a:extLst>
                  <a:ext uri="{0D108BD9-81ED-4DB2-BD59-A6C34878D82A}">
                    <a16:rowId xmlns:a16="http://schemas.microsoft.com/office/drawing/2014/main" val="1731458376"/>
                  </a:ext>
                </a:extLst>
              </a:tr>
              <a:tr h="341484">
                <a:tc>
                  <a:txBody>
                    <a:bodyPr/>
                    <a:lstStyle/>
                    <a:p>
                      <a:r>
                        <a:rPr lang="en-GB" dirty="0" smtClean="0"/>
                        <a:t>Lamb</a:t>
                      </a:r>
                      <a:endParaRPr lang="en-GB" dirty="0"/>
                    </a:p>
                  </a:txBody>
                  <a:tcPr/>
                </a:tc>
                <a:tc>
                  <a:txBody>
                    <a:bodyPr/>
                    <a:lstStyle/>
                    <a:p>
                      <a:r>
                        <a:rPr lang="en-GB" dirty="0" smtClean="0"/>
                        <a:t>A baby sheep. Some Christians refer to the baby Jesus as ‘the Lamb of God’.</a:t>
                      </a:r>
                      <a:endParaRPr lang="en-GB" dirty="0"/>
                    </a:p>
                  </a:txBody>
                  <a:tcPr/>
                </a:tc>
                <a:extLst>
                  <a:ext uri="{0D108BD9-81ED-4DB2-BD59-A6C34878D82A}">
                    <a16:rowId xmlns:a16="http://schemas.microsoft.com/office/drawing/2014/main" val="1000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74380429"/>
              </p:ext>
            </p:extLst>
          </p:nvPr>
        </p:nvGraphicFramePr>
        <p:xfrm>
          <a:off x="158700" y="1061035"/>
          <a:ext cx="3155796" cy="6983466"/>
        </p:xfrm>
        <a:graphic>
          <a:graphicData uri="http://schemas.openxmlformats.org/drawingml/2006/table">
            <a:tbl>
              <a:tblPr firstRow="1" bandRow="1">
                <a:tableStyleId>{5940675A-B579-460E-94D1-54222C63F5DA}</a:tableStyleId>
              </a:tblPr>
              <a:tblGrid>
                <a:gridCol w="915791">
                  <a:extLst>
                    <a:ext uri="{9D8B030D-6E8A-4147-A177-3AD203B41FA5}">
                      <a16:colId xmlns:a16="http://schemas.microsoft.com/office/drawing/2014/main" val="754516515"/>
                    </a:ext>
                  </a:extLst>
                </a:gridCol>
                <a:gridCol w="2240005">
                  <a:extLst>
                    <a:ext uri="{9D8B030D-6E8A-4147-A177-3AD203B41FA5}">
                      <a16:colId xmlns:a16="http://schemas.microsoft.com/office/drawing/2014/main" val="3656043737"/>
                    </a:ext>
                  </a:extLst>
                </a:gridCol>
              </a:tblGrid>
              <a:tr h="354595">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011151">
                <a:tc>
                  <a:txBody>
                    <a:bodyPr/>
                    <a:lstStyle/>
                    <a:p>
                      <a:pPr algn="ctr"/>
                      <a:r>
                        <a:rPr lang="en-GB" sz="1350" b="0" i="0" u="none" strike="noStrike" kern="1200" baseline="0" dirty="0" smtClean="0">
                          <a:solidFill>
                            <a:schemeClr val="tx1"/>
                          </a:solidFill>
                          <a:latin typeface="+mn-lt"/>
                          <a:ea typeface="+mn-ea"/>
                          <a:cs typeface="+mn-cs"/>
                        </a:rPr>
                        <a:t>The Three Wise Men</a:t>
                      </a:r>
                      <a:endParaRPr lang="en-GB" sz="1350" dirty="0"/>
                    </a:p>
                  </a:txBody>
                  <a:tcPr/>
                </a:tc>
                <a:tc>
                  <a:txBody>
                    <a:bodyPr/>
                    <a:lstStyle/>
                    <a:p>
                      <a:r>
                        <a:rPr lang="en-GB" dirty="0" smtClean="0"/>
                        <a:t>The Three Wise Men were sent by King Herod</a:t>
                      </a:r>
                      <a:r>
                        <a:rPr lang="en-GB" baseline="0" dirty="0" smtClean="0"/>
                        <a:t> to visit the baby Jesus. They arrived several days after the Baby Jesus was born and left him three gifts of Gold, </a:t>
                      </a:r>
                      <a:r>
                        <a:rPr lang="en-GB" b="1" baseline="0" dirty="0" smtClean="0"/>
                        <a:t>Frankincense</a:t>
                      </a:r>
                      <a:r>
                        <a:rPr lang="en-GB" baseline="0" dirty="0" smtClean="0"/>
                        <a:t> and </a:t>
                      </a:r>
                      <a:r>
                        <a:rPr lang="en-GB" b="1" baseline="0" dirty="0" smtClean="0"/>
                        <a:t>Myrrh</a:t>
                      </a:r>
                      <a:r>
                        <a:rPr lang="en-GB" baseline="0" dirty="0" smtClean="0"/>
                        <a:t>. Each gift tells us something about the Baby Jesus.</a:t>
                      </a:r>
                      <a:endParaRPr lang="en-GB" dirty="0"/>
                    </a:p>
                  </a:txBody>
                  <a:tcPr/>
                </a:tc>
                <a:extLst>
                  <a:ext uri="{0D108BD9-81ED-4DB2-BD59-A6C34878D82A}">
                    <a16:rowId xmlns:a16="http://schemas.microsoft.com/office/drawing/2014/main" val="1862795563"/>
                  </a:ext>
                </a:extLst>
              </a:tr>
              <a:tr h="1083878">
                <a:tc>
                  <a:txBody>
                    <a:bodyPr/>
                    <a:lstStyle/>
                    <a:p>
                      <a:r>
                        <a:rPr lang="en-GB" dirty="0" smtClean="0"/>
                        <a:t>The Christmas</a:t>
                      </a:r>
                      <a:r>
                        <a:rPr lang="en-GB" baseline="0" dirty="0" smtClean="0"/>
                        <a:t> Story - Nativity</a:t>
                      </a:r>
                      <a:endParaRPr lang="en-GB" dirty="0"/>
                    </a:p>
                  </a:txBody>
                  <a:tcPr/>
                </a:tc>
                <a:tc>
                  <a:txBody>
                    <a:bodyPr/>
                    <a:lstStyle/>
                    <a:p>
                      <a:r>
                        <a:rPr lang="en-GB" dirty="0" smtClean="0"/>
                        <a:t>The Christmas Story</a:t>
                      </a:r>
                      <a:r>
                        <a:rPr lang="en-GB" baseline="0" dirty="0" smtClean="0"/>
                        <a:t> (Nativity) tells the story of how the baby Jesus was born and what happened before he was born. The baby Jesus’ parents were </a:t>
                      </a:r>
                      <a:r>
                        <a:rPr lang="en-GB" b="1" baseline="0" dirty="0" smtClean="0"/>
                        <a:t>Mary</a:t>
                      </a:r>
                      <a:r>
                        <a:rPr lang="en-GB" baseline="0" dirty="0" smtClean="0"/>
                        <a:t> and </a:t>
                      </a:r>
                      <a:r>
                        <a:rPr lang="en-GB" b="1" baseline="0" dirty="0" smtClean="0"/>
                        <a:t>Joseph</a:t>
                      </a:r>
                      <a:r>
                        <a:rPr lang="en-GB" baseline="0" dirty="0" smtClean="0"/>
                        <a:t>. Mary was told that she would have a baby by a special messenger sent by God. His name was the Angel Gabriel. The story also tells us about the shepherds who came to visit the baby Jesus. They were told to follow a star that stopped over the place the baby Jesus would be born by angels that visited them on the hillside. The baby Jesus was born in a manger as there was no room for Mary and Joseph to stay at the inn.</a:t>
                      </a:r>
                      <a:endParaRPr lang="en-GB" dirty="0"/>
                    </a:p>
                  </a:txBody>
                  <a:tcPr/>
                </a:tc>
                <a:extLst>
                  <a:ext uri="{0D108BD9-81ED-4DB2-BD59-A6C34878D82A}">
                    <a16:rowId xmlns:a16="http://schemas.microsoft.com/office/drawing/2014/main" val="3790129666"/>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904614236"/>
              </p:ext>
            </p:extLst>
          </p:nvPr>
        </p:nvGraphicFramePr>
        <p:xfrm>
          <a:off x="3412163" y="1066188"/>
          <a:ext cx="3255743" cy="1584960"/>
        </p:xfrm>
        <a:graphic>
          <a:graphicData uri="http://schemas.openxmlformats.org/drawingml/2006/table">
            <a:tbl>
              <a:tblPr firstRow="1" bandRow="1">
                <a:tableStyleId>{5940675A-B579-460E-94D1-54222C63F5DA}</a:tableStyleId>
              </a:tblPr>
              <a:tblGrid>
                <a:gridCol w="3255743">
                  <a:extLst>
                    <a:ext uri="{9D8B030D-6E8A-4147-A177-3AD203B41FA5}">
                      <a16:colId xmlns:a16="http://schemas.microsoft.com/office/drawing/2014/main" val="754516515"/>
                    </a:ext>
                  </a:extLst>
                </a:gridCol>
              </a:tblGrid>
              <a:tr h="231271">
                <a:tc>
                  <a:txBody>
                    <a:bodyPr/>
                    <a:lstStyle/>
                    <a:p>
                      <a:pPr marL="0" indent="0" algn="ctr">
                        <a:buFont typeface="Arial" panose="020B0604020202020204" pitchFamily="34" charset="0"/>
                        <a:buNone/>
                      </a:pPr>
                      <a:r>
                        <a:rPr lang="en-GB" sz="1100" b="1" dirty="0" smtClean="0"/>
                        <a:t>Attainment</a:t>
                      </a:r>
                      <a:r>
                        <a:rPr lang="en-GB" sz="1100" b="1" baseline="0" dirty="0" smtClean="0"/>
                        <a:t> Targets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778997">
                <a:tc>
                  <a:txBody>
                    <a:bodyPr/>
                    <a:lstStyle/>
                    <a:p>
                      <a:pPr marL="285750" indent="-285750">
                        <a:buFont typeface="Arial" panose="020B0604020202020204" pitchFamily="34" charset="0"/>
                        <a:buChar char="•"/>
                      </a:pPr>
                      <a:r>
                        <a:rPr lang="en-GB" sz="1350" b="0" i="0" u="none" strike="noStrike" kern="1200" baseline="0" dirty="0" smtClean="0">
                          <a:solidFill>
                            <a:srgbClr val="0070C0"/>
                          </a:solidFill>
                          <a:latin typeface="+mn-lt"/>
                          <a:ea typeface="+mn-ea"/>
                          <a:cs typeface="+mn-cs"/>
                        </a:rPr>
                        <a:t>I can talk about a gift that is special to me.</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remember some of the Christmas story.</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suggest a gift I would give to Jesus.	</a:t>
                      </a:r>
                    </a:p>
                  </a:txBody>
                  <a:tcPr/>
                </a:tc>
                <a:extLst>
                  <a:ext uri="{0D108BD9-81ED-4DB2-BD59-A6C34878D82A}">
                    <a16:rowId xmlns:a16="http://schemas.microsoft.com/office/drawing/2014/main" val="120892786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619992119"/>
              </p:ext>
            </p:extLst>
          </p:nvPr>
        </p:nvGraphicFramePr>
        <p:xfrm>
          <a:off x="3400748" y="2689417"/>
          <a:ext cx="3370934" cy="1996440"/>
        </p:xfrm>
        <a:graphic>
          <a:graphicData uri="http://schemas.openxmlformats.org/drawingml/2006/table">
            <a:tbl>
              <a:tblPr firstRow="1" bandRow="1">
                <a:tableStyleId>{5940675A-B579-460E-94D1-54222C63F5DA}</a:tableStyleId>
              </a:tblPr>
              <a:tblGrid>
                <a:gridCol w="3370934">
                  <a:extLst>
                    <a:ext uri="{9D8B030D-6E8A-4147-A177-3AD203B41FA5}">
                      <a16:colId xmlns:a16="http://schemas.microsoft.com/office/drawing/2014/main" val="754516515"/>
                    </a:ext>
                  </a:extLst>
                </a:gridCol>
              </a:tblGrid>
              <a:tr h="0">
                <a:tc>
                  <a:txBody>
                    <a:bodyPr/>
                    <a:lstStyle/>
                    <a:p>
                      <a:pPr marL="0" indent="0" algn="ctr">
                        <a:buFont typeface="Arial" panose="020B0604020202020204" pitchFamily="34" charset="0"/>
                        <a:buNone/>
                      </a:pPr>
                      <a:r>
                        <a:rPr lang="en-GB" sz="1100" b="1" dirty="0" smtClean="0"/>
                        <a:t>Key Questions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541999">
                <a:tc>
                  <a:txBody>
                    <a:bodyPr/>
                    <a:lstStyle/>
                    <a:p>
                      <a:pPr marL="285750" indent="-285750">
                        <a:buFont typeface="Arial" panose="020B0604020202020204" pitchFamily="34" charset="0"/>
                        <a:buChar char="•"/>
                      </a:pPr>
                      <a:r>
                        <a:rPr lang="en-GB" sz="1200" b="0" i="0" u="sng" strike="noStrike" kern="1200" baseline="0" dirty="0" smtClean="0">
                          <a:solidFill>
                            <a:schemeClr val="tx1"/>
                          </a:solidFill>
                          <a:latin typeface="+mn-lt"/>
                          <a:ea typeface="+mn-ea"/>
                          <a:cs typeface="+mn-cs"/>
                        </a:rPr>
                        <a:t>What gift would I have given to Jesus if He had been born in my town and not in Bethlehem? </a:t>
                      </a:r>
                    </a:p>
                    <a:p>
                      <a:pPr marL="285750" indent="-285750">
                        <a:buFont typeface="Arial" panose="020B0604020202020204" pitchFamily="34" charset="0"/>
                        <a:buChar char="•"/>
                      </a:pPr>
                      <a:r>
                        <a:rPr lang="en-GB" sz="1200" b="0" i="0" u="none" strike="noStrike" kern="1200" baseline="0" dirty="0" smtClean="0">
                          <a:solidFill>
                            <a:srgbClr val="0070C0"/>
                          </a:solidFill>
                          <a:latin typeface="+mn-lt"/>
                          <a:ea typeface="+mn-ea"/>
                          <a:cs typeface="+mn-cs"/>
                        </a:rPr>
                        <a:t>How does it feel to give a gift?</a:t>
                      </a:r>
                    </a:p>
                    <a:p>
                      <a:pPr marL="285750" indent="-285750">
                        <a:buFont typeface="Arial" panose="020B0604020202020204" pitchFamily="34" charset="0"/>
                        <a:buChar char="•"/>
                      </a:pPr>
                      <a:r>
                        <a:rPr lang="en-GB" sz="1200" b="0" i="0" u="none" strike="noStrike" kern="1200" baseline="0" dirty="0" smtClean="0">
                          <a:solidFill>
                            <a:srgbClr val="0070C0"/>
                          </a:solidFill>
                          <a:latin typeface="+mn-lt"/>
                          <a:ea typeface="+mn-ea"/>
                          <a:cs typeface="+mn-cs"/>
                        </a:rPr>
                        <a:t>Can you name a famous person who you think is a gift to the world?</a:t>
                      </a:r>
                    </a:p>
                    <a:p>
                      <a:pPr marL="285750" indent="-285750">
                        <a:buFont typeface="Arial" panose="020B0604020202020204" pitchFamily="34" charset="0"/>
                        <a:buChar char="•"/>
                      </a:pPr>
                      <a:r>
                        <a:rPr lang="en-GB" sz="1200" b="0" i="0" u="none" strike="noStrike" kern="1200" baseline="0" dirty="0" smtClean="0">
                          <a:solidFill>
                            <a:schemeClr val="tx1"/>
                          </a:solidFill>
                          <a:latin typeface="+mn-lt"/>
                          <a:ea typeface="+mn-ea"/>
                          <a:cs typeface="+mn-cs"/>
                        </a:rPr>
                        <a:t>Why were these gifts given to baby</a:t>
                      </a:r>
                    </a:p>
                    <a:p>
                      <a:pPr marL="0" indent="0">
                        <a:buFont typeface="Arial" panose="020B0604020202020204" pitchFamily="34" charset="0"/>
                        <a:buNone/>
                      </a:pPr>
                      <a:r>
                        <a:rPr lang="en-GB" sz="1200" b="0" i="0" u="none" strike="noStrike" kern="1200" baseline="0" dirty="0" smtClean="0">
                          <a:solidFill>
                            <a:schemeClr val="tx1"/>
                          </a:solidFill>
                          <a:latin typeface="+mn-lt"/>
                          <a:ea typeface="+mn-ea"/>
                          <a:cs typeface="+mn-cs"/>
                        </a:rPr>
                        <a:t>        Jesus?	</a:t>
                      </a:r>
                    </a:p>
                    <a:p>
                      <a:pPr marL="285750" indent="-285750">
                        <a:buFont typeface="Arial" panose="020B0604020202020204" pitchFamily="34" charset="0"/>
                        <a:buChar char="•"/>
                      </a:pPr>
                      <a:r>
                        <a:rPr lang="en-GB" sz="1200" b="0" i="0" u="none" strike="noStrike" kern="1200" baseline="0" dirty="0" smtClean="0">
                          <a:solidFill>
                            <a:schemeClr val="tx1"/>
                          </a:solidFill>
                          <a:latin typeface="+mn-lt"/>
                          <a:ea typeface="+mn-ea"/>
                          <a:cs typeface="+mn-cs"/>
                        </a:rPr>
                        <a:t>Why do Christians believe Jesus is a special gift from God to the world?</a:t>
                      </a:r>
                    </a:p>
                  </a:txBody>
                  <a:tcPr/>
                </a:tc>
                <a:extLst>
                  <a:ext uri="{0D108BD9-81ED-4DB2-BD59-A6C34878D82A}">
                    <a16:rowId xmlns:a16="http://schemas.microsoft.com/office/drawing/2014/main" val="1208927862"/>
                  </a:ext>
                </a:extLst>
              </a:tr>
            </a:tbl>
          </a:graphicData>
        </a:graphic>
      </p:graphicFrame>
      <p:pic>
        <p:nvPicPr>
          <p:cNvPr id="8"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7409" y="8730169"/>
            <a:ext cx="1608667" cy="9509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95012" y="8698653"/>
            <a:ext cx="852446" cy="1013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151676" y="147083"/>
            <a:ext cx="6601216" cy="369332"/>
          </a:xfrm>
          <a:prstGeom prst="rect">
            <a:avLst/>
          </a:prstGeom>
          <a:noFill/>
          <a:ln w="38100">
            <a:solidFill>
              <a:srgbClr val="00B050"/>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dirty="0" smtClean="0"/>
              <a:t>R.E. – Knowledge </a:t>
            </a:r>
            <a:r>
              <a:rPr lang="en-GB" dirty="0" smtClean="0"/>
              <a:t>Organiser – </a:t>
            </a:r>
            <a:r>
              <a:rPr lang="en-GB" sz="1200" dirty="0" smtClean="0"/>
              <a:t>Revised 2021</a:t>
            </a:r>
            <a:endParaRPr lang="en-GB" sz="1200" dirty="0"/>
          </a:p>
        </p:txBody>
      </p:sp>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800</TotalTime>
  <Words>410</Words>
  <Application>Microsoft Office PowerPoint</Application>
  <PresentationFormat>A4 Paper (210x297 mm)</PresentationFormat>
  <Paragraphs>39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KamalKaur</cp:lastModifiedBy>
  <cp:revision>97</cp:revision>
  <dcterms:created xsi:type="dcterms:W3CDTF">2019-07-07T18:53:37Z</dcterms:created>
  <dcterms:modified xsi:type="dcterms:W3CDTF">2021-02-16T07:41:25Z</dcterms:modified>
</cp:coreProperties>
</file>